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303" r:id="rId6"/>
    <p:sldId id="298" r:id="rId7"/>
    <p:sldId id="311" r:id="rId8"/>
    <p:sldId id="281" r:id="rId9"/>
    <p:sldId id="310" r:id="rId10"/>
    <p:sldId id="309" r:id="rId11"/>
    <p:sldId id="300" r:id="rId12"/>
    <p:sldId id="302" r:id="rId13"/>
    <p:sldId id="286" r:id="rId14"/>
    <p:sldId id="304" r:id="rId15"/>
    <p:sldId id="305" r:id="rId16"/>
    <p:sldId id="307" r:id="rId17"/>
    <p:sldId id="301" r:id="rId18"/>
    <p:sldId id="299" r:id="rId19"/>
    <p:sldId id="306" r:id="rId20"/>
    <p:sldId id="308" r:id="rId21"/>
    <p:sldId id="294" r:id="rId22"/>
    <p:sldId id="273" r:id="rId23"/>
    <p:sldId id="288" r:id="rId2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3" d="100"/>
          <a:sy n="63" d="100"/>
        </p:scale>
        <p:origin x="804" y="56"/>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09/03/2022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0T22:37:13.359"/>
    </inkml:context>
    <inkml:brush xml:id="br0">
      <inkml:brushProperty name="width" value="0.05" units="cm"/>
      <inkml:brushProperty name="height" value="0.05" units="cm"/>
      <inkml:brushProperty name="color" value="#66CC00"/>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09/03/2022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6</a:t>
            </a:fld>
            <a:endParaRPr lang="it-IT" dirty="0"/>
          </a:p>
        </p:txBody>
      </p:sp>
    </p:spTree>
    <p:extLst>
      <p:ext uri="{BB962C8B-B14F-4D97-AF65-F5344CB8AC3E}">
        <p14:creationId xmlns:p14="http://schemas.microsoft.com/office/powerpoint/2010/main" val="305612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10</a:t>
            </a:fld>
            <a:endParaRPr lang="it-IT" dirty="0"/>
          </a:p>
        </p:txBody>
      </p:sp>
    </p:spTree>
    <p:extLst>
      <p:ext uri="{BB962C8B-B14F-4D97-AF65-F5344CB8AC3E}">
        <p14:creationId xmlns:p14="http://schemas.microsoft.com/office/powerpoint/2010/main" val="29430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EE2CF44-2B13-41B4-A334-1CDF534EEBBF}" type="slidenum">
              <a:rPr lang="it-IT" smtClean="0"/>
              <a:pPr/>
              <a:t>18</a:t>
            </a:fld>
            <a:endParaRPr lang="it-IT" dirty="0"/>
          </a:p>
        </p:txBody>
      </p:sp>
    </p:spTree>
    <p:extLst>
      <p:ext uri="{BB962C8B-B14F-4D97-AF65-F5344CB8AC3E}">
        <p14:creationId xmlns:p14="http://schemas.microsoft.com/office/powerpoint/2010/main" val="1131037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09/03/2022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09/03/2022</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09/03/2022</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09/03/2022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09/03/2022</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09/03/2022</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09/03/2022</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09/03/2022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09/03/2022</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09/03/2022</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1.jfif"/></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jfif"/><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slide" Target="slide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www.coinbase.com/it/learn/tips-and-tutorials/how-to-read-candlestick-charts" TargetMode="External"/><Relationship Id="rId2" Type="http://schemas.openxmlformats.org/officeDocument/2006/relationships/hyperlink" Target="https://www.kaggle.com/kaushiksuresh147/top-10-cryptocurrencies-historical-dataset" TargetMode="External"/><Relationship Id="rId1" Type="http://schemas.openxmlformats.org/officeDocument/2006/relationships/slideLayout" Target="../slideLayouts/slideLayout2.xml"/><Relationship Id="rId6" Type="http://schemas.openxmlformats.org/officeDocument/2006/relationships/hyperlink" Target="https://www.mdpi.com/1911-8074/10/4/17" TargetMode="External"/><Relationship Id="rId5" Type="http://schemas.openxmlformats.org/officeDocument/2006/relationships/hyperlink" Target="https://medium.com/analytics-vidhya/mae-mse-rmse-coefficient-of-determination-adjusted-r-squared-which-metric-is-better-cd0326a5697e" TargetMode="External"/><Relationship Id="rId4" Type="http://schemas.openxmlformats.org/officeDocument/2006/relationships/hyperlink" Target="https://fan.princeton.edu/fan/FinEcon/chap1.pdf"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6.svg"/><Relationship Id="rId7"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microsoft.com/office/2007/relationships/hdphoto" Target="../media/hdphoto1.wdp"/><Relationship Id="rId5" Type="http://schemas.openxmlformats.org/officeDocument/2006/relationships/slide" Target="slide9.xml"/><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3.png"/><Relationship Id="rId12" Type="http://schemas.openxmlformats.org/officeDocument/2006/relationships/slide" Target="slide3.xml"/><Relationship Id="rId2" Type="http://schemas.openxmlformats.org/officeDocument/2006/relationships/customXml" Target="../ink/ink1.xml"/><Relationship Id="rId1" Type="http://schemas.openxmlformats.org/officeDocument/2006/relationships/slideLayout" Target="../slideLayouts/slideLayout2.xml"/><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6000" b="-4000"/>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Autofit/>
          </a:bodyPr>
          <a:lstStyle/>
          <a:p>
            <a:pPr algn="ctr" rtl="0"/>
            <a:r>
              <a:rPr lang="it-IT" sz="4000" dirty="0"/>
              <a:t>Top 3 </a:t>
            </a:r>
            <a:r>
              <a:rPr lang="it-IT" sz="4000" dirty="0" err="1"/>
              <a:t>Cryptocurrencies</a:t>
            </a:r>
            <a:r>
              <a:rPr lang="it-IT" sz="4000" dirty="0"/>
              <a:t> Analysis and </a:t>
            </a:r>
            <a:r>
              <a:rPr lang="it-IT" sz="4000" dirty="0" err="1"/>
              <a:t>Volatility</a:t>
            </a:r>
            <a:r>
              <a:rPr lang="it-IT" sz="4000" dirty="0"/>
              <a:t> </a:t>
            </a:r>
            <a:r>
              <a:rPr lang="it-IT" sz="4000" dirty="0" err="1"/>
              <a:t>prediction</a:t>
            </a:r>
            <a:r>
              <a:rPr lang="it-IT" sz="4000" dirty="0"/>
              <a:t> with </a:t>
            </a:r>
            <a:r>
              <a:rPr lang="it-IT" sz="4000" dirty="0" err="1"/>
              <a:t>hybrid</a:t>
            </a:r>
            <a:r>
              <a:rPr lang="it-IT" sz="4000" dirty="0"/>
              <a:t> LSTM-GARCH model</a:t>
            </a:r>
          </a:p>
        </p:txBody>
      </p:sp>
      <p:sp>
        <p:nvSpPr>
          <p:cNvPr id="3" name="Sottotitolo 2"/>
          <p:cNvSpPr>
            <a:spLocks noGrp="1"/>
          </p:cNvSpPr>
          <p:nvPr>
            <p:ph type="subTitle" idx="1"/>
          </p:nvPr>
        </p:nvSpPr>
        <p:spPr>
          <a:xfrm>
            <a:off x="1066800" y="4953000"/>
            <a:ext cx="10058400" cy="780256"/>
          </a:xfrm>
        </p:spPr>
        <p:txBody>
          <a:bodyPr rtlCol="0">
            <a:normAutofit fontScale="77500" lnSpcReduction="20000"/>
          </a:bodyPr>
          <a:lstStyle/>
          <a:p>
            <a:pPr rtl="0"/>
            <a:endParaRPr lang="it-IT" dirty="0"/>
          </a:p>
          <a:p>
            <a:pPr rtl="0"/>
            <a:r>
              <a:rPr lang="it-IT" dirty="0"/>
              <a:t>Zarmina Ursino</a:t>
            </a:r>
          </a:p>
          <a:p>
            <a:pPr rtl="0"/>
            <a:endParaRPr lang="it-IT" sz="1800" dirty="0"/>
          </a:p>
          <a:p>
            <a:pPr rtl="0"/>
            <a:r>
              <a:rPr lang="it-IT" sz="1800" dirty="0"/>
              <a:t>zarmina.ursino@studio.unibo.it</a:t>
            </a:r>
          </a:p>
        </p:txBody>
      </p:sp>
    </p:spTree>
    <p:extLst>
      <p:ext uri="{BB962C8B-B14F-4D97-AF65-F5344CB8AC3E}">
        <p14:creationId xmlns:p14="http://schemas.microsoft.com/office/powerpoint/2010/main" val="242453831"/>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A57D4-0E06-4F9F-93FF-2AF3A6D2D7ED}"/>
              </a:ext>
            </a:extLst>
          </p:cNvPr>
          <p:cNvSpPr>
            <a:spLocks noGrp="1"/>
          </p:cNvSpPr>
          <p:nvPr>
            <p:ph type="title"/>
          </p:nvPr>
        </p:nvSpPr>
        <p:spPr>
          <a:xfrm>
            <a:off x="1631504" y="87724"/>
            <a:ext cx="9144000" cy="838200"/>
          </a:xfrm>
        </p:spPr>
        <p:txBody>
          <a:bodyPr>
            <a:normAutofit/>
          </a:bodyPr>
          <a:lstStyle/>
          <a:p>
            <a:r>
              <a:rPr lang="it-IT" dirty="0"/>
              <a:t>LSTM </a:t>
            </a:r>
            <a:r>
              <a:rPr lang="it-IT" dirty="0" err="1"/>
              <a:t>Implementation</a:t>
            </a:r>
            <a:endParaRPr lang="it-IT" dirty="0"/>
          </a:p>
        </p:txBody>
      </p:sp>
      <p:sp>
        <p:nvSpPr>
          <p:cNvPr id="3" name="Segnaposto contenuto 2">
            <a:extLst>
              <a:ext uri="{FF2B5EF4-FFF2-40B4-BE49-F238E27FC236}">
                <a16:creationId xmlns:a16="http://schemas.microsoft.com/office/drawing/2014/main" id="{AFDA813A-8EC3-47B9-A8C1-3869AD634309}"/>
              </a:ext>
            </a:extLst>
          </p:cNvPr>
          <p:cNvSpPr>
            <a:spLocks noGrp="1"/>
          </p:cNvSpPr>
          <p:nvPr>
            <p:ph idx="1"/>
          </p:nvPr>
        </p:nvSpPr>
        <p:spPr>
          <a:xfrm>
            <a:off x="551384" y="1278230"/>
            <a:ext cx="10585176" cy="5103098"/>
          </a:xfrm>
        </p:spPr>
        <p:txBody>
          <a:bodyPr>
            <a:normAutofit/>
          </a:bodyPr>
          <a:lstStyle/>
          <a:p>
            <a:pPr marL="0" indent="0" algn="l">
              <a:buNone/>
            </a:pPr>
            <a:r>
              <a:rPr lang="en-US" sz="1400" i="0" dirty="0">
                <a:solidFill>
                  <a:schemeClr val="tx1"/>
                </a:solidFill>
                <a:effectLst/>
              </a:rPr>
              <a:t>Time-series forecasting models are the models that are capable to predict future values based on previously observed values. Long short-term memory (LSTM) is an artificial recurrent neural network (RNN) architecture used in the field of deep learning. Unlike standard feedforward neural networks, LSTM has feedback connections. It can not only process single data points (e.g. images), but also entire sequences of data (such as speech or video inputs).</a:t>
            </a:r>
          </a:p>
          <a:p>
            <a:pPr marL="0" indent="0" algn="l">
              <a:spcBef>
                <a:spcPts val="200"/>
              </a:spcBef>
              <a:buNone/>
            </a:pPr>
            <a:r>
              <a:rPr lang="en-US" sz="1400" dirty="0">
                <a:solidFill>
                  <a:schemeClr val="tx1"/>
                </a:solidFill>
              </a:rPr>
              <a:t>Features used for are:</a:t>
            </a:r>
          </a:p>
          <a:p>
            <a:pPr>
              <a:spcBef>
                <a:spcPts val="200"/>
              </a:spcBef>
            </a:pPr>
            <a:r>
              <a:rPr lang="en-US" sz="1400" dirty="0">
                <a:solidFill>
                  <a:schemeClr val="tx1"/>
                </a:solidFill>
              </a:rPr>
              <a:t> 4 layers, 10 nodes per layer and 0.1 dropout for each layer to regularize.</a:t>
            </a:r>
          </a:p>
          <a:p>
            <a:pPr>
              <a:spcBef>
                <a:spcPts val="200"/>
              </a:spcBef>
            </a:pPr>
            <a:r>
              <a:rPr lang="en-US" sz="1400" dirty="0">
                <a:solidFill>
                  <a:schemeClr val="tx1"/>
                </a:solidFill>
              </a:rPr>
              <a:t> 5th layer was the output layer with 1 node</a:t>
            </a:r>
          </a:p>
          <a:p>
            <a:pPr>
              <a:spcBef>
                <a:spcPts val="200"/>
              </a:spcBef>
            </a:pPr>
            <a:r>
              <a:rPr lang="en-US" sz="1400" dirty="0">
                <a:solidFill>
                  <a:schemeClr val="tx1"/>
                </a:solidFill>
              </a:rPr>
              <a:t>RNN regressor of TensorFlow is used for implementation with 20 epochs and 32 batch size. For dataset of 1421 records, 20 epochs seemed to be optimum based on trial and error</a:t>
            </a:r>
          </a:p>
          <a:p>
            <a:pPr>
              <a:spcBef>
                <a:spcPts val="200"/>
              </a:spcBef>
            </a:pPr>
            <a:r>
              <a:rPr lang="en-US" sz="1400" dirty="0">
                <a:solidFill>
                  <a:schemeClr val="tx1"/>
                </a:solidFill>
              </a:rPr>
              <a:t>This project is using ”Adam” optimizer for stochastic gradient descent thus optimizing ”mean squared error” as a loss function. Adam optimizer will change the weights of the nodes every iteration for the training dataset, making it much robust. </a:t>
            </a:r>
            <a:endParaRPr lang="it-IT" sz="1400" dirty="0">
              <a:solidFill>
                <a:schemeClr val="tx1"/>
              </a:solidFill>
            </a:endParaRPr>
          </a:p>
        </p:txBody>
      </p:sp>
      <p:pic>
        <p:nvPicPr>
          <p:cNvPr id="3076" name="Picture 4" descr="LSTM Networks | A Detailed Explanation | Towards Data Science">
            <a:extLst>
              <a:ext uri="{FF2B5EF4-FFF2-40B4-BE49-F238E27FC236}">
                <a16:creationId xmlns:a16="http://schemas.microsoft.com/office/drawing/2014/main" id="{27243358-BB55-4D2B-A076-A3CDAA93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51" y="4239234"/>
            <a:ext cx="3376236"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Segnaposto contenuto 4">
            <a:extLst>
              <a:ext uri="{FF2B5EF4-FFF2-40B4-BE49-F238E27FC236}">
                <a16:creationId xmlns:a16="http://schemas.microsoft.com/office/drawing/2014/main" id="{0F1A4C5B-833D-4F8C-B9D9-8AB72AE02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3951338"/>
            <a:ext cx="3744416" cy="2576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Elemento grafico 6" descr="Home contorno">
            <a:hlinkClick r:id="rId5" action="ppaction://hlinksldjump"/>
            <a:extLst>
              <a:ext uri="{FF2B5EF4-FFF2-40B4-BE49-F238E27FC236}">
                <a16:creationId xmlns:a16="http://schemas.microsoft.com/office/drawing/2014/main" id="{521F106E-FEFC-4F80-BFBF-65B526DF98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195083793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BAB729-AAEC-4FD4-B621-CBD02864A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090" y="1942755"/>
            <a:ext cx="4320480" cy="2972490"/>
          </a:xfrm>
        </p:spPr>
      </p:pic>
      <p:sp>
        <p:nvSpPr>
          <p:cNvPr id="8" name="Rettangolo con angoli arrotondati 7">
            <a:extLst>
              <a:ext uri="{FF2B5EF4-FFF2-40B4-BE49-F238E27FC236}">
                <a16:creationId xmlns:a16="http://schemas.microsoft.com/office/drawing/2014/main" id="{C0401686-9C10-4438-AAEA-F0C2CF3B86DD}"/>
              </a:ext>
            </a:extLst>
          </p:cNvPr>
          <p:cNvSpPr/>
          <p:nvPr/>
        </p:nvSpPr>
        <p:spPr>
          <a:xfrm>
            <a:off x="3532509" y="3429000"/>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Garch</a:t>
            </a:r>
            <a:r>
              <a:rPr lang="it-IT" dirty="0"/>
              <a:t> (1, 1)</a:t>
            </a:r>
          </a:p>
        </p:txBody>
      </p:sp>
      <p:cxnSp>
        <p:nvCxnSpPr>
          <p:cNvPr id="13" name="Connettore a gomito 12">
            <a:extLst>
              <a:ext uri="{FF2B5EF4-FFF2-40B4-BE49-F238E27FC236}">
                <a16:creationId xmlns:a16="http://schemas.microsoft.com/office/drawing/2014/main" id="{2DE0918C-ED43-4258-82F7-485699C3CD37}"/>
              </a:ext>
            </a:extLst>
          </p:cNvPr>
          <p:cNvCxnSpPr>
            <a:cxnSpLocks/>
            <a:stCxn id="8" idx="0"/>
          </p:cNvCxnSpPr>
          <p:nvPr/>
        </p:nvCxnSpPr>
        <p:spPr>
          <a:xfrm rot="5400000" flipH="1" flipV="1">
            <a:off x="5695215" y="1372030"/>
            <a:ext cx="758360" cy="335558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ttangolo con angoli arrotondati 13">
            <a:extLst>
              <a:ext uri="{FF2B5EF4-FFF2-40B4-BE49-F238E27FC236}">
                <a16:creationId xmlns:a16="http://schemas.microsoft.com/office/drawing/2014/main" id="{E9F41971-CD52-4D9F-926E-43253630E2B8}"/>
              </a:ext>
            </a:extLst>
          </p:cNvPr>
          <p:cNvSpPr/>
          <p:nvPr/>
        </p:nvSpPr>
        <p:spPr>
          <a:xfrm>
            <a:off x="635386" y="3429000"/>
            <a:ext cx="1644190"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Crypto</a:t>
            </a:r>
            <a:r>
              <a:rPr lang="it-IT" dirty="0"/>
              <a:t> prices</a:t>
            </a:r>
          </a:p>
        </p:txBody>
      </p:sp>
      <p:cxnSp>
        <p:nvCxnSpPr>
          <p:cNvPr id="16" name="Connettore 2 15">
            <a:extLst>
              <a:ext uri="{FF2B5EF4-FFF2-40B4-BE49-F238E27FC236}">
                <a16:creationId xmlns:a16="http://schemas.microsoft.com/office/drawing/2014/main" id="{4763A758-A1A2-4BD3-AF46-83895F6C557A}"/>
              </a:ext>
            </a:extLst>
          </p:cNvPr>
          <p:cNvCxnSpPr>
            <a:cxnSpLocks/>
            <a:stCxn id="14" idx="3"/>
            <a:endCxn id="8" idx="1"/>
          </p:cNvCxnSpPr>
          <p:nvPr/>
        </p:nvCxnSpPr>
        <p:spPr>
          <a:xfrm>
            <a:off x="2279576" y="3861048"/>
            <a:ext cx="12529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079A023-CD07-4215-96D8-1FB1213AB52D}"/>
              </a:ext>
            </a:extLst>
          </p:cNvPr>
          <p:cNvSpPr txBox="1"/>
          <p:nvPr/>
        </p:nvSpPr>
        <p:spPr>
          <a:xfrm>
            <a:off x="7752184" y="3737194"/>
            <a:ext cx="2448272" cy="369332"/>
          </a:xfrm>
          <a:prstGeom prst="rect">
            <a:avLst/>
          </a:prstGeom>
          <a:noFill/>
        </p:spPr>
        <p:txBody>
          <a:bodyPr wrap="square" rtlCol="0">
            <a:spAutoFit/>
          </a:bodyPr>
          <a:lstStyle/>
          <a:p>
            <a:r>
              <a:rPr lang="it-IT" dirty="0"/>
              <a:t>LSTM Architecture</a:t>
            </a:r>
          </a:p>
        </p:txBody>
      </p:sp>
      <p:sp>
        <p:nvSpPr>
          <p:cNvPr id="19" name="Rettangolo con angoli arrotondati 18">
            <a:extLst>
              <a:ext uri="{FF2B5EF4-FFF2-40B4-BE49-F238E27FC236}">
                <a16:creationId xmlns:a16="http://schemas.microsoft.com/office/drawing/2014/main" id="{69C03928-771A-4A44-B741-094AE29416AF}"/>
              </a:ext>
            </a:extLst>
          </p:cNvPr>
          <p:cNvSpPr/>
          <p:nvPr/>
        </p:nvSpPr>
        <p:spPr>
          <a:xfrm>
            <a:off x="8636234" y="5845588"/>
            <a:ext cx="1728192" cy="86409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Output</a:t>
            </a:r>
          </a:p>
        </p:txBody>
      </p:sp>
      <p:cxnSp>
        <p:nvCxnSpPr>
          <p:cNvPr id="21" name="Connettore 2 20">
            <a:extLst>
              <a:ext uri="{FF2B5EF4-FFF2-40B4-BE49-F238E27FC236}">
                <a16:creationId xmlns:a16="http://schemas.microsoft.com/office/drawing/2014/main" id="{FCAE3098-CED8-41CC-B6BF-2A91769B7597}"/>
              </a:ext>
            </a:extLst>
          </p:cNvPr>
          <p:cNvCxnSpPr>
            <a:cxnSpLocks/>
            <a:endCxn id="19" idx="0"/>
          </p:cNvCxnSpPr>
          <p:nvPr/>
        </p:nvCxnSpPr>
        <p:spPr>
          <a:xfrm>
            <a:off x="9500330" y="4955569"/>
            <a:ext cx="0" cy="8900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D3EE90B2-10F6-40EA-9288-A3354951108C}"/>
              </a:ext>
            </a:extLst>
          </p:cNvPr>
          <p:cNvSpPr txBox="1"/>
          <p:nvPr/>
        </p:nvSpPr>
        <p:spPr>
          <a:xfrm>
            <a:off x="551384" y="260648"/>
            <a:ext cx="6984776" cy="615553"/>
          </a:xfrm>
          <a:prstGeom prst="rect">
            <a:avLst/>
          </a:prstGeom>
          <a:noFill/>
        </p:spPr>
        <p:txBody>
          <a:bodyPr wrap="square" rtlCol="0">
            <a:spAutoFit/>
          </a:bodyPr>
          <a:lstStyle/>
          <a:p>
            <a:r>
              <a:rPr lang="it-IT" sz="3400" dirty="0" err="1">
                <a:solidFill>
                  <a:srgbClr val="92D050"/>
                </a:solidFill>
                <a:latin typeface="+mj-lt"/>
              </a:rPr>
              <a:t>Hybrid</a:t>
            </a:r>
            <a:r>
              <a:rPr lang="it-IT" sz="3400" dirty="0">
                <a:solidFill>
                  <a:srgbClr val="92D050"/>
                </a:solidFill>
                <a:latin typeface="+mj-lt"/>
              </a:rPr>
              <a:t> Model </a:t>
            </a:r>
            <a:r>
              <a:rPr lang="it-IT" sz="3400" dirty="0" err="1">
                <a:solidFill>
                  <a:srgbClr val="92D050"/>
                </a:solidFill>
                <a:latin typeface="+mj-lt"/>
              </a:rPr>
              <a:t>Implementation</a:t>
            </a:r>
            <a:endParaRPr lang="it-IT" sz="3400" dirty="0">
              <a:solidFill>
                <a:srgbClr val="92D050"/>
              </a:solidFill>
              <a:latin typeface="+mj-lt"/>
            </a:endParaRPr>
          </a:p>
        </p:txBody>
      </p:sp>
      <p:pic>
        <p:nvPicPr>
          <p:cNvPr id="18" name="Elemento grafico 17" descr="Home contorno">
            <a:hlinkClick r:id="rId3" action="ppaction://hlinksldjump"/>
            <a:extLst>
              <a:ext uri="{FF2B5EF4-FFF2-40B4-BE49-F238E27FC236}">
                <a16:creationId xmlns:a16="http://schemas.microsoft.com/office/drawing/2014/main" id="{8C915438-D88B-46A5-BBB5-5D82E54A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
        <p:nvSpPr>
          <p:cNvPr id="20" name="CasellaDiTesto 19">
            <a:extLst>
              <a:ext uri="{FF2B5EF4-FFF2-40B4-BE49-F238E27FC236}">
                <a16:creationId xmlns:a16="http://schemas.microsoft.com/office/drawing/2014/main" id="{A6724C12-019C-4561-9CDD-FD4E962FBFD3}"/>
              </a:ext>
            </a:extLst>
          </p:cNvPr>
          <p:cNvSpPr txBox="1"/>
          <p:nvPr/>
        </p:nvSpPr>
        <p:spPr>
          <a:xfrm>
            <a:off x="635386" y="967119"/>
            <a:ext cx="9729040" cy="738664"/>
          </a:xfrm>
          <a:prstGeom prst="rect">
            <a:avLst/>
          </a:prstGeom>
          <a:noFill/>
        </p:spPr>
        <p:txBody>
          <a:bodyPr wrap="square">
            <a:spAutoFit/>
          </a:bodyPr>
          <a:lstStyle/>
          <a:p>
            <a:r>
              <a:rPr lang="en-US" sz="1400" dirty="0"/>
              <a:t>To reduce the error in the GJR-GARCH model forecasting, its forecasted volatility is fed to the LSTM model along with the normal volatility as a input. Hence the model have 2 input layers and 1 output layer while keeping rest of the parameters same. Addition on one more input node to the LSTM makes a model complexity higher. </a:t>
            </a:r>
            <a:endParaRPr lang="it-IT" sz="1400" dirty="0"/>
          </a:p>
        </p:txBody>
      </p:sp>
    </p:spTree>
    <p:extLst>
      <p:ext uri="{BB962C8B-B14F-4D97-AF65-F5344CB8AC3E}">
        <p14:creationId xmlns:p14="http://schemas.microsoft.com/office/powerpoint/2010/main" val="335147497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01C2D0-BA8E-4F73-AF91-22F3F0C2CD9B}"/>
              </a:ext>
            </a:extLst>
          </p:cNvPr>
          <p:cNvSpPr>
            <a:spLocks noGrp="1"/>
          </p:cNvSpPr>
          <p:nvPr>
            <p:ph type="title"/>
          </p:nvPr>
        </p:nvSpPr>
        <p:spPr>
          <a:xfrm>
            <a:off x="7896200" y="116632"/>
            <a:ext cx="4067944" cy="1143000"/>
          </a:xfrm>
        </p:spPr>
        <p:txBody>
          <a:bodyPr/>
          <a:lstStyle/>
          <a:p>
            <a:r>
              <a:rPr lang="it-IT" dirty="0"/>
              <a:t>Bitcoin </a:t>
            </a:r>
            <a:r>
              <a:rPr lang="it-IT" dirty="0" err="1"/>
              <a:t>Results</a:t>
            </a:r>
            <a:endParaRPr lang="it-IT" dirty="0"/>
          </a:p>
        </p:txBody>
      </p:sp>
      <p:pic>
        <p:nvPicPr>
          <p:cNvPr id="8" name="Immagine 7">
            <a:extLst>
              <a:ext uri="{FF2B5EF4-FFF2-40B4-BE49-F238E27FC236}">
                <a16:creationId xmlns:a16="http://schemas.microsoft.com/office/drawing/2014/main" id="{20693572-4BA7-4F4D-B762-D62469A0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663412"/>
            <a:ext cx="5519936" cy="1977416"/>
          </a:xfrm>
          <a:prstGeom prst="rect">
            <a:avLst/>
          </a:prstGeom>
        </p:spPr>
      </p:pic>
      <p:pic>
        <p:nvPicPr>
          <p:cNvPr id="10" name="Immagine 9">
            <a:extLst>
              <a:ext uri="{FF2B5EF4-FFF2-40B4-BE49-F238E27FC236}">
                <a16:creationId xmlns:a16="http://schemas.microsoft.com/office/drawing/2014/main" id="{1F4E3E56-3F84-4440-A394-7D471015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468207"/>
            <a:ext cx="5688632" cy="1997437"/>
          </a:xfrm>
          <a:prstGeom prst="rect">
            <a:avLst/>
          </a:prstGeom>
        </p:spPr>
      </p:pic>
      <p:pic>
        <p:nvPicPr>
          <p:cNvPr id="14" name="Elemento grafico 13" descr="Home contorno">
            <a:hlinkClick r:id="rId4" action="ppaction://hlinksldjump"/>
            <a:extLst>
              <a:ext uri="{FF2B5EF4-FFF2-40B4-BE49-F238E27FC236}">
                <a16:creationId xmlns:a16="http://schemas.microsoft.com/office/drawing/2014/main" id="{4A1AF4C0-C77C-4803-BE23-543A1A9DB5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197" y="6206172"/>
            <a:ext cx="410344" cy="410344"/>
          </a:xfrm>
          <a:prstGeom prst="rect">
            <a:avLst/>
          </a:prstGeom>
        </p:spPr>
      </p:pic>
      <p:pic>
        <p:nvPicPr>
          <p:cNvPr id="4" name="Immagine 3">
            <a:extLst>
              <a:ext uri="{FF2B5EF4-FFF2-40B4-BE49-F238E27FC236}">
                <a16:creationId xmlns:a16="http://schemas.microsoft.com/office/drawing/2014/main" id="{D5ACB090-7CCA-4867-91B2-1E59B912C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856" y="153306"/>
            <a:ext cx="5483282" cy="2212652"/>
          </a:xfrm>
          <a:prstGeom prst="rect">
            <a:avLst/>
          </a:prstGeom>
        </p:spPr>
      </p:pic>
    </p:spTree>
    <p:extLst>
      <p:ext uri="{BB962C8B-B14F-4D97-AF65-F5344CB8AC3E}">
        <p14:creationId xmlns:p14="http://schemas.microsoft.com/office/powerpoint/2010/main" val="17753374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C5861C-2A1B-4574-8393-25CB73831891}"/>
              </a:ext>
            </a:extLst>
          </p:cNvPr>
          <p:cNvSpPr>
            <a:spLocks noGrp="1"/>
          </p:cNvSpPr>
          <p:nvPr>
            <p:ph type="title"/>
          </p:nvPr>
        </p:nvSpPr>
        <p:spPr>
          <a:xfrm>
            <a:off x="263352" y="-234280"/>
            <a:ext cx="9144000" cy="1143000"/>
          </a:xfrm>
        </p:spPr>
        <p:txBody>
          <a:bodyPr/>
          <a:lstStyle/>
          <a:p>
            <a:r>
              <a:rPr lang="it-IT" dirty="0"/>
              <a:t>Evaluation for Bitcoin</a:t>
            </a:r>
          </a:p>
        </p:txBody>
      </p:sp>
      <p:graphicFrame>
        <p:nvGraphicFramePr>
          <p:cNvPr id="4" name="Tabella 4">
            <a:extLst>
              <a:ext uri="{FF2B5EF4-FFF2-40B4-BE49-F238E27FC236}">
                <a16:creationId xmlns:a16="http://schemas.microsoft.com/office/drawing/2014/main" id="{37F7AAC5-655D-4AFA-B7F0-37088FB05644}"/>
              </a:ext>
            </a:extLst>
          </p:cNvPr>
          <p:cNvGraphicFramePr>
            <a:graphicFrameLocks noGrp="1"/>
          </p:cNvGraphicFramePr>
          <p:nvPr>
            <p:ph idx="1"/>
            <p:extLst>
              <p:ext uri="{D42A27DB-BD31-4B8C-83A1-F6EECF244321}">
                <p14:modId xmlns:p14="http://schemas.microsoft.com/office/powerpoint/2010/main" val="1880766541"/>
              </p:ext>
            </p:extLst>
          </p:nvPr>
        </p:nvGraphicFramePr>
        <p:xfrm>
          <a:off x="407368" y="1196752"/>
          <a:ext cx="4896544" cy="3456383"/>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182788898"/>
                    </a:ext>
                  </a:extLst>
                </a:gridCol>
                <a:gridCol w="936104">
                  <a:extLst>
                    <a:ext uri="{9D8B030D-6E8A-4147-A177-3AD203B41FA5}">
                      <a16:colId xmlns:a16="http://schemas.microsoft.com/office/drawing/2014/main" val="1568586729"/>
                    </a:ext>
                  </a:extLst>
                </a:gridCol>
                <a:gridCol w="1224136">
                  <a:extLst>
                    <a:ext uri="{9D8B030D-6E8A-4147-A177-3AD203B41FA5}">
                      <a16:colId xmlns:a16="http://schemas.microsoft.com/office/drawing/2014/main" val="3062151707"/>
                    </a:ext>
                  </a:extLst>
                </a:gridCol>
                <a:gridCol w="1224136">
                  <a:extLst>
                    <a:ext uri="{9D8B030D-6E8A-4147-A177-3AD203B41FA5}">
                      <a16:colId xmlns:a16="http://schemas.microsoft.com/office/drawing/2014/main" val="1132361500"/>
                    </a:ext>
                  </a:extLst>
                </a:gridCol>
              </a:tblGrid>
              <a:tr h="850284">
                <a:tc>
                  <a:txBody>
                    <a:bodyPr/>
                    <a:lstStyle/>
                    <a:p>
                      <a:r>
                        <a:rPr lang="it-IT" sz="14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MSE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400" dirty="0" err="1"/>
                        <a:t>Percentage</a:t>
                      </a:r>
                      <a:r>
                        <a:rPr lang="it-IT" sz="1400" dirty="0"/>
                        <a:t> </a:t>
                      </a:r>
                      <a:r>
                        <a:rPr lang="it-IT" sz="1400" dirty="0" err="1"/>
                        <a:t>change</a:t>
                      </a:r>
                      <a:endParaRPr lang="it-IT"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850284">
                <a:tc>
                  <a:txBody>
                    <a:bodyPr/>
                    <a:lstStyle/>
                    <a:p>
                      <a:r>
                        <a:rPr lang="it-IT" sz="1400" dirty="0"/>
                        <a:t>GRR_GARCH(1, 1)</a:t>
                      </a:r>
                    </a:p>
                  </a:txBody>
                  <a:tcPr>
                    <a:lnT w="38100" cmpd="sng">
                      <a:noFill/>
                    </a:lnT>
                  </a:tcPr>
                </a:tc>
                <a:tc>
                  <a:txBody>
                    <a:bodyPr/>
                    <a:lstStyle/>
                    <a:p>
                      <a:r>
                        <a:rPr lang="it-IT" sz="1400" dirty="0"/>
                        <a:t>0.29409822617</a:t>
                      </a:r>
                    </a:p>
                  </a:txBody>
                  <a:tcPr>
                    <a:lnT w="38100" cmpd="sng">
                      <a:noFill/>
                    </a:lnT>
                  </a:tcPr>
                </a:tc>
                <a:tc>
                  <a:txBody>
                    <a:bodyPr/>
                    <a:lstStyle/>
                    <a:p>
                      <a:r>
                        <a:rPr lang="it-IT" sz="1400" b="0" i="0" kern="1200" dirty="0">
                          <a:solidFill>
                            <a:schemeClr val="dk1"/>
                          </a:solidFill>
                          <a:effectLst/>
                          <a:latin typeface="+mn-lt"/>
                          <a:ea typeface="+mn-ea"/>
                          <a:cs typeface="+mn-cs"/>
                        </a:rPr>
                        <a:t>0.5423051010434152</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881152">
                <a:tc>
                  <a:txBody>
                    <a:bodyPr/>
                    <a:lstStyle/>
                    <a:p>
                      <a:r>
                        <a:rPr lang="it-IT" sz="1400" dirty="0"/>
                        <a:t>LSTM</a:t>
                      </a:r>
                    </a:p>
                  </a:txBody>
                  <a:tcPr/>
                </a:tc>
                <a:tc>
                  <a:txBody>
                    <a:bodyPr/>
                    <a:lstStyle/>
                    <a:p>
                      <a:r>
                        <a:rPr lang="it-IT" sz="1400" dirty="0"/>
                        <a:t>0.625735252554</a:t>
                      </a:r>
                    </a:p>
                  </a:txBody>
                  <a:tcPr/>
                </a:tc>
                <a:tc>
                  <a:txBody>
                    <a:bodyPr/>
                    <a:lstStyle/>
                    <a:p>
                      <a:r>
                        <a:rPr lang="it-IT" sz="1400" b="0" i="0" kern="1200" dirty="0">
                          <a:solidFill>
                            <a:schemeClr val="dk1"/>
                          </a:solidFill>
                          <a:effectLst/>
                          <a:latin typeface="+mn-lt"/>
                          <a:ea typeface="+mn-ea"/>
                          <a:cs typeface="+mn-cs"/>
                        </a:rPr>
                        <a:t>0.7810342929066005</a:t>
                      </a:r>
                      <a:endParaRPr lang="it-IT" sz="1400" dirty="0"/>
                    </a:p>
                  </a:txBody>
                  <a:tcPr/>
                </a:tc>
                <a:tc>
                  <a:txBody>
                    <a:bodyPr/>
                    <a:lstStyle/>
                    <a:p>
                      <a:r>
                        <a:rPr lang="it-IT" sz="1400" dirty="0"/>
                        <a:t>0.96%</a:t>
                      </a:r>
                    </a:p>
                  </a:txBody>
                  <a:tcPr/>
                </a:tc>
                <a:extLst>
                  <a:ext uri="{0D108BD9-81ED-4DB2-BD59-A6C34878D82A}">
                    <a16:rowId xmlns:a16="http://schemas.microsoft.com/office/drawing/2014/main" val="2344320881"/>
                  </a:ext>
                </a:extLst>
              </a:tr>
              <a:tr h="874663">
                <a:tc>
                  <a:txBody>
                    <a:bodyPr/>
                    <a:lstStyle/>
                    <a:p>
                      <a:r>
                        <a:rPr lang="it-IT" sz="1400" dirty="0"/>
                        <a:t>GRJ-GARCH + LSTM</a:t>
                      </a:r>
                    </a:p>
                  </a:txBody>
                  <a:tcPr/>
                </a:tc>
                <a:tc>
                  <a:txBody>
                    <a:bodyPr/>
                    <a:lstStyle/>
                    <a:p>
                      <a:r>
                        <a:rPr lang="it-IT" sz="1400" dirty="0"/>
                        <a:t>0,619530544102</a:t>
                      </a:r>
                    </a:p>
                  </a:txBody>
                  <a:tcPr/>
                </a:tc>
                <a:tc>
                  <a:txBody>
                    <a:bodyPr/>
                    <a:lstStyle/>
                    <a:p>
                      <a:r>
                        <a:rPr lang="it-IT" sz="1400" b="0" i="0" kern="1200" dirty="0">
                          <a:solidFill>
                            <a:schemeClr val="dk1"/>
                          </a:solidFill>
                          <a:effectLst/>
                          <a:latin typeface="+mn-lt"/>
                          <a:ea typeface="+mn-ea"/>
                          <a:cs typeface="+mn-cs"/>
                        </a:rPr>
                        <a:t>0.7871026261560092</a:t>
                      </a:r>
                      <a:endParaRPr lang="it-IT" sz="1400" dirty="0"/>
                    </a:p>
                  </a:txBody>
                  <a:tcPr/>
                </a:tc>
                <a:tc>
                  <a:txBody>
                    <a:bodyPr/>
                    <a:lstStyle/>
                    <a:p>
                      <a:r>
                        <a:rPr lang="it-IT" sz="1400" dirty="0"/>
                        <a:t>0.776%</a:t>
                      </a:r>
                    </a:p>
                  </a:txBody>
                  <a:tcPr/>
                </a:tc>
                <a:extLst>
                  <a:ext uri="{0D108BD9-81ED-4DB2-BD59-A6C34878D82A}">
                    <a16:rowId xmlns:a16="http://schemas.microsoft.com/office/drawing/2014/main" val="1499840766"/>
                  </a:ext>
                </a:extLst>
              </a:tr>
            </a:tbl>
          </a:graphicData>
        </a:graphic>
      </p:graphicFrame>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D9EEF26B-8E2F-466B-BBB4-6075CFD73882}"/>
                  </a:ext>
                </a:extLst>
              </p:cNvPr>
              <p:cNvSpPr txBox="1"/>
              <p:nvPr/>
            </p:nvSpPr>
            <p:spPr>
              <a:xfrm>
                <a:off x="1199456" y="5662364"/>
                <a:ext cx="2933304" cy="404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𝐶h𝑎𝑛𝑔𝑒</m:t>
                      </m:r>
                      <m:r>
                        <a:rPr lang="en-IN" sz="1400" b="0" i="1" smtClean="0">
                          <a:latin typeface="Cambria Math" panose="02040503050406030204" pitchFamily="18" charset="0"/>
                        </a:rPr>
                        <m:t>=(1−</m:t>
                      </m:r>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𝑁𝑒𝑤</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num>
                        <m:den>
                          <m:r>
                            <a:rPr lang="en-IN" sz="1400" b="0" i="1" smtClean="0">
                              <a:latin typeface="Cambria Math" panose="02040503050406030204" pitchFamily="18" charset="0"/>
                            </a:rPr>
                            <m:t>𝑂𝑙𝑑</m:t>
                          </m:r>
                          <m:r>
                            <a:rPr lang="en-IN" sz="1400" b="0" i="1" smtClean="0">
                              <a:latin typeface="Cambria Math" panose="02040503050406030204" pitchFamily="18" charset="0"/>
                            </a:rPr>
                            <m:t> </m:t>
                          </m:r>
                          <m:r>
                            <a:rPr lang="en-IN" sz="1400" b="0" i="1" smtClean="0">
                              <a:latin typeface="Cambria Math" panose="02040503050406030204" pitchFamily="18" charset="0"/>
                            </a:rPr>
                            <m:t>𝑅𝑀𝑆𝐸</m:t>
                          </m:r>
                        </m:den>
                      </m:f>
                      <m:r>
                        <a:rPr lang="en-IN" sz="1400" b="0" i="1" smtClean="0">
                          <a:latin typeface="Cambria Math" panose="02040503050406030204" pitchFamily="18" charset="0"/>
                        </a:rPr>
                        <m:t> </m:t>
                      </m:r>
                      <m:r>
                        <a:rPr lang="it-IT" sz="1400" b="0" i="1" smtClean="0">
                          <a:latin typeface="Cambria Math" panose="02040503050406030204" pitchFamily="18" charset="0"/>
                        </a:rPr>
                        <m:t>)</m:t>
                      </m:r>
                      <m:r>
                        <a:rPr lang="en-IN" sz="1400" b="0" i="1" smtClean="0">
                          <a:latin typeface="Cambria Math" panose="02040503050406030204" pitchFamily="18" charset="0"/>
                          <a:ea typeface="Cambria Math" panose="02040503050406030204" pitchFamily="18" charset="0"/>
                        </a:rPr>
                        <m:t>×100</m:t>
                      </m:r>
                    </m:oMath>
                  </m:oMathPara>
                </a14:m>
                <a:endParaRPr lang="en-IN" dirty="0"/>
              </a:p>
            </p:txBody>
          </p:sp>
        </mc:Choice>
        <mc:Fallback xmlns="">
          <p:sp>
            <p:nvSpPr>
              <p:cNvPr id="5" name="TextBox 5">
                <a:extLst>
                  <a:ext uri="{FF2B5EF4-FFF2-40B4-BE49-F238E27FC236}">
                    <a16:creationId xmlns:a16="http://schemas.microsoft.com/office/drawing/2014/main" id="{D9EEF26B-8E2F-466B-BBB4-6075CFD73882}"/>
                  </a:ext>
                </a:extLst>
              </p:cNvPr>
              <p:cNvSpPr txBox="1">
                <a:spLocks noRot="1" noChangeAspect="1" noMove="1" noResize="1" noEditPoints="1" noAdjustHandles="1" noChangeArrowheads="1" noChangeShapeType="1" noTextEdit="1"/>
              </p:cNvSpPr>
              <p:nvPr/>
            </p:nvSpPr>
            <p:spPr>
              <a:xfrm>
                <a:off x="1199456" y="5662364"/>
                <a:ext cx="2933304" cy="404791"/>
              </a:xfrm>
              <a:prstGeom prst="rect">
                <a:avLst/>
              </a:prstGeom>
              <a:blipFill>
                <a:blip r:embed="rId2"/>
                <a:stretch>
                  <a:fillRect l="-1871" r="-832" b="-13636"/>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992F3770-1E3B-49AB-AC71-3D1E692F2616}"/>
              </a:ext>
            </a:extLst>
          </p:cNvPr>
          <p:cNvSpPr txBox="1"/>
          <p:nvPr/>
        </p:nvSpPr>
        <p:spPr>
          <a:xfrm>
            <a:off x="6023992"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0.7704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0.2376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0.1757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0.1316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0.1130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0.0965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0.0860</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- 15s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0.0774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- 15s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0.0653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- 15s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0.0678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0.0634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0.0715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0.0597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414ms/step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0.0618</a:t>
            </a:r>
            <a:endParaRPr lang="it-IT" sz="1050" dirty="0"/>
          </a:p>
        </p:txBody>
      </p:sp>
      <p:sp>
        <p:nvSpPr>
          <p:cNvPr id="8" name="Ovale 7">
            <a:extLst>
              <a:ext uri="{FF2B5EF4-FFF2-40B4-BE49-F238E27FC236}">
                <a16:creationId xmlns:a16="http://schemas.microsoft.com/office/drawing/2014/main" id="{3190BE68-AEAC-4F5B-932C-7F8B96FD81F3}"/>
              </a:ext>
            </a:extLst>
          </p:cNvPr>
          <p:cNvSpPr/>
          <p:nvPr/>
        </p:nvSpPr>
        <p:spPr>
          <a:xfrm>
            <a:off x="264940" y="3645024"/>
            <a:ext cx="1512168" cy="79208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a gomito 9">
            <a:extLst>
              <a:ext uri="{FF2B5EF4-FFF2-40B4-BE49-F238E27FC236}">
                <a16:creationId xmlns:a16="http://schemas.microsoft.com/office/drawing/2014/main" id="{F49150C3-08D8-452F-84A9-81E0D6FF3CCB}"/>
              </a:ext>
            </a:extLst>
          </p:cNvPr>
          <p:cNvCxnSpPr>
            <a:cxnSpLocks/>
          </p:cNvCxnSpPr>
          <p:nvPr/>
        </p:nvCxnSpPr>
        <p:spPr>
          <a:xfrm>
            <a:off x="983432" y="4437112"/>
            <a:ext cx="5038972" cy="1872208"/>
          </a:xfrm>
          <a:prstGeom prst="bentConnector3">
            <a:avLst>
              <a:gd name="adj1" fmla="val -746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Doppia parentesi quadra 12">
            <a:extLst>
              <a:ext uri="{FF2B5EF4-FFF2-40B4-BE49-F238E27FC236}">
                <a16:creationId xmlns:a16="http://schemas.microsoft.com/office/drawing/2014/main" id="{83233299-82E6-4619-B5BE-7836B8E42EBC}"/>
              </a:ext>
            </a:extLst>
          </p:cNvPr>
          <p:cNvSpPr/>
          <p:nvPr/>
        </p:nvSpPr>
        <p:spPr>
          <a:xfrm>
            <a:off x="6022404" y="188640"/>
            <a:ext cx="6096000" cy="6555640"/>
          </a:xfrm>
          <a:prstGeom prst="bracketPair">
            <a:avLst>
              <a:gd name="adj" fmla="val 125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1" name="Elemento grafico 20" descr="Home contorno">
            <a:hlinkClick r:id="rId3" action="ppaction://hlinksldjump"/>
            <a:extLst>
              <a:ext uri="{FF2B5EF4-FFF2-40B4-BE49-F238E27FC236}">
                <a16:creationId xmlns:a16="http://schemas.microsoft.com/office/drawing/2014/main" id="{E72B7545-B5F2-4A09-9FBA-8F5DDAC2F1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196" y="6307740"/>
            <a:ext cx="410344" cy="410344"/>
          </a:xfrm>
          <a:prstGeom prst="rect">
            <a:avLst/>
          </a:prstGeom>
        </p:spPr>
      </p:pic>
    </p:spTree>
    <p:extLst>
      <p:ext uri="{BB962C8B-B14F-4D97-AF65-F5344CB8AC3E}">
        <p14:creationId xmlns:p14="http://schemas.microsoft.com/office/powerpoint/2010/main" val="1208082174"/>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079C890-4496-47D1-8BAD-B30DA3FFEA34}"/>
              </a:ext>
            </a:extLst>
          </p:cNvPr>
          <p:cNvPicPr>
            <a:picLocks noChangeAspect="1"/>
          </p:cNvPicPr>
          <p:nvPr/>
        </p:nvPicPr>
        <p:blipFill rotWithShape="1">
          <a:blip r:embed="rId2">
            <a:extLst>
              <a:ext uri="{28A0092B-C50C-407E-A947-70E740481C1C}">
                <a14:useLocalDpi xmlns:a14="http://schemas.microsoft.com/office/drawing/2010/main" val="0"/>
              </a:ext>
            </a:extLst>
          </a:blip>
          <a:srcRect l="3702"/>
          <a:stretch/>
        </p:blipFill>
        <p:spPr>
          <a:xfrm>
            <a:off x="3286192" y="2447778"/>
            <a:ext cx="5619616" cy="2064044"/>
          </a:xfrm>
          <a:prstGeom prst="rect">
            <a:avLst/>
          </a:prstGeom>
        </p:spPr>
      </p:pic>
      <p:pic>
        <p:nvPicPr>
          <p:cNvPr id="9" name="Immagine 8">
            <a:extLst>
              <a:ext uri="{FF2B5EF4-FFF2-40B4-BE49-F238E27FC236}">
                <a16:creationId xmlns:a16="http://schemas.microsoft.com/office/drawing/2014/main" id="{00481C7B-EB98-4658-9A04-DF548FF3CEAB}"/>
              </a:ext>
            </a:extLst>
          </p:cNvPr>
          <p:cNvPicPr>
            <a:picLocks noChangeAspect="1"/>
          </p:cNvPicPr>
          <p:nvPr/>
        </p:nvPicPr>
        <p:blipFill rotWithShape="1">
          <a:blip r:embed="rId3">
            <a:extLst>
              <a:ext uri="{28A0092B-C50C-407E-A947-70E740481C1C}">
                <a14:useLocalDpi xmlns:a14="http://schemas.microsoft.com/office/drawing/2010/main" val="0"/>
              </a:ext>
            </a:extLst>
          </a:blip>
          <a:srcRect l="2379" t="3607"/>
          <a:stretch/>
        </p:blipFill>
        <p:spPr>
          <a:xfrm>
            <a:off x="5950488" y="4601248"/>
            <a:ext cx="5910639" cy="2064044"/>
          </a:xfrm>
          <a:prstGeom prst="rect">
            <a:avLst/>
          </a:prstGeom>
        </p:spPr>
      </p:pic>
      <p:pic>
        <p:nvPicPr>
          <p:cNvPr id="11" name="Immagine 10">
            <a:extLst>
              <a:ext uri="{FF2B5EF4-FFF2-40B4-BE49-F238E27FC236}">
                <a16:creationId xmlns:a16="http://schemas.microsoft.com/office/drawing/2014/main" id="{DC49F22E-067B-470E-A65C-798D24C6FB67}"/>
              </a:ext>
            </a:extLst>
          </p:cNvPr>
          <p:cNvPicPr>
            <a:picLocks noChangeAspect="1"/>
          </p:cNvPicPr>
          <p:nvPr/>
        </p:nvPicPr>
        <p:blipFill rotWithShape="1">
          <a:blip r:embed="rId4">
            <a:extLst>
              <a:ext uri="{28A0092B-C50C-407E-A947-70E740481C1C}">
                <a14:useLocalDpi xmlns:a14="http://schemas.microsoft.com/office/drawing/2010/main" val="0"/>
              </a:ext>
            </a:extLst>
          </a:blip>
          <a:srcRect t="2393" r="925"/>
          <a:stretch/>
        </p:blipFill>
        <p:spPr>
          <a:xfrm>
            <a:off x="790257" y="332656"/>
            <a:ext cx="4945703" cy="2001333"/>
          </a:xfrm>
          <a:prstGeom prst="rect">
            <a:avLst/>
          </a:prstGeom>
        </p:spPr>
      </p:pic>
      <p:sp>
        <p:nvSpPr>
          <p:cNvPr id="2" name="Titolo 1">
            <a:extLst>
              <a:ext uri="{FF2B5EF4-FFF2-40B4-BE49-F238E27FC236}">
                <a16:creationId xmlns:a16="http://schemas.microsoft.com/office/drawing/2014/main" id="{4555C9DB-CC22-4C59-9D47-F48BE524673A}"/>
              </a:ext>
            </a:extLst>
          </p:cNvPr>
          <p:cNvSpPr>
            <a:spLocks noGrp="1"/>
          </p:cNvSpPr>
          <p:nvPr>
            <p:ph type="title"/>
          </p:nvPr>
        </p:nvSpPr>
        <p:spPr>
          <a:xfrm>
            <a:off x="6672065" y="192708"/>
            <a:ext cx="4032448" cy="691480"/>
          </a:xfrm>
        </p:spPr>
        <p:txBody>
          <a:bodyPr>
            <a:normAutofit/>
          </a:bodyPr>
          <a:lstStyle/>
          <a:p>
            <a:r>
              <a:rPr lang="it-IT" dirty="0" err="1"/>
              <a:t>Ethereum</a:t>
            </a:r>
            <a:r>
              <a:rPr lang="it-IT" dirty="0"/>
              <a:t> </a:t>
            </a:r>
            <a:r>
              <a:rPr lang="it-IT" dirty="0" err="1"/>
              <a:t>Results</a:t>
            </a:r>
            <a:endParaRPr lang="it-IT" dirty="0"/>
          </a:p>
        </p:txBody>
      </p:sp>
      <p:pic>
        <p:nvPicPr>
          <p:cNvPr id="8" name="Elemento grafico 7" descr="Home contorno">
            <a:hlinkClick r:id="rId5" action="ppaction://hlinksldjump"/>
            <a:extLst>
              <a:ext uri="{FF2B5EF4-FFF2-40B4-BE49-F238E27FC236}">
                <a16:creationId xmlns:a16="http://schemas.microsoft.com/office/drawing/2014/main" id="{DE4FF483-25BC-4547-9A32-B4731D8C2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701" y="6254948"/>
            <a:ext cx="410344" cy="410344"/>
          </a:xfrm>
          <a:prstGeom prst="rect">
            <a:avLst/>
          </a:prstGeom>
        </p:spPr>
      </p:pic>
    </p:spTree>
    <p:extLst>
      <p:ext uri="{BB962C8B-B14F-4D97-AF65-F5344CB8AC3E}">
        <p14:creationId xmlns:p14="http://schemas.microsoft.com/office/powerpoint/2010/main" val="2493272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9704D-A150-4337-BC15-DA86F245B5C3}"/>
              </a:ext>
            </a:extLst>
          </p:cNvPr>
          <p:cNvSpPr>
            <a:spLocks noGrp="1"/>
          </p:cNvSpPr>
          <p:nvPr>
            <p:ph type="title"/>
          </p:nvPr>
        </p:nvSpPr>
        <p:spPr>
          <a:xfrm>
            <a:off x="479376" y="274949"/>
            <a:ext cx="9144000" cy="691480"/>
          </a:xfrm>
        </p:spPr>
        <p:txBody>
          <a:bodyPr/>
          <a:lstStyle/>
          <a:p>
            <a:r>
              <a:rPr lang="it-IT" dirty="0"/>
              <a:t>Evaluation for </a:t>
            </a:r>
            <a:r>
              <a:rPr lang="it-IT" dirty="0" err="1"/>
              <a:t>Ethereum</a:t>
            </a:r>
            <a:endParaRPr lang="it-IT" dirty="0"/>
          </a:p>
        </p:txBody>
      </p:sp>
      <p:graphicFrame>
        <p:nvGraphicFramePr>
          <p:cNvPr id="4" name="Tabella 4">
            <a:extLst>
              <a:ext uri="{FF2B5EF4-FFF2-40B4-BE49-F238E27FC236}">
                <a16:creationId xmlns:a16="http://schemas.microsoft.com/office/drawing/2014/main" id="{50814409-B0C0-45A1-BB95-8DF9C872B563}"/>
              </a:ext>
            </a:extLst>
          </p:cNvPr>
          <p:cNvGraphicFramePr>
            <a:graphicFrameLocks noGrp="1"/>
          </p:cNvGraphicFramePr>
          <p:nvPr>
            <p:ph idx="1"/>
            <p:extLst>
              <p:ext uri="{D42A27DB-BD31-4B8C-83A1-F6EECF244321}">
                <p14:modId xmlns:p14="http://schemas.microsoft.com/office/powerpoint/2010/main" val="864745780"/>
              </p:ext>
            </p:extLst>
          </p:nvPr>
        </p:nvGraphicFramePr>
        <p:xfrm>
          <a:off x="623392" y="1196752"/>
          <a:ext cx="5256584" cy="2733248"/>
        </p:xfrm>
        <a:graphic>
          <a:graphicData uri="http://schemas.openxmlformats.org/drawingml/2006/table">
            <a:tbl>
              <a:tblPr firstRow="1" bandRow="1">
                <a:tableStyleId>{5C22544A-7EE6-4342-B048-85BDC9FD1C3A}</a:tableStyleId>
              </a:tblPr>
              <a:tblGrid>
                <a:gridCol w="1314146">
                  <a:extLst>
                    <a:ext uri="{9D8B030D-6E8A-4147-A177-3AD203B41FA5}">
                      <a16:colId xmlns:a16="http://schemas.microsoft.com/office/drawing/2014/main" val="2182788898"/>
                    </a:ext>
                  </a:extLst>
                </a:gridCol>
                <a:gridCol w="1314146">
                  <a:extLst>
                    <a:ext uri="{9D8B030D-6E8A-4147-A177-3AD203B41FA5}">
                      <a16:colId xmlns:a16="http://schemas.microsoft.com/office/drawing/2014/main" val="1568586729"/>
                    </a:ext>
                  </a:extLst>
                </a:gridCol>
                <a:gridCol w="1314146">
                  <a:extLst>
                    <a:ext uri="{9D8B030D-6E8A-4147-A177-3AD203B41FA5}">
                      <a16:colId xmlns:a16="http://schemas.microsoft.com/office/drawing/2014/main" val="3062151707"/>
                    </a:ext>
                  </a:extLst>
                </a:gridCol>
                <a:gridCol w="1314146">
                  <a:extLst>
                    <a:ext uri="{9D8B030D-6E8A-4147-A177-3AD203B41FA5}">
                      <a16:colId xmlns:a16="http://schemas.microsoft.com/office/drawing/2014/main" val="1132361500"/>
                    </a:ext>
                  </a:extLst>
                </a:gridCol>
              </a:tblGrid>
              <a:tr h="756084">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MSE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20080">
                <a:tc>
                  <a:txBody>
                    <a:bodyPr/>
                    <a:lstStyle/>
                    <a:p>
                      <a:r>
                        <a:rPr lang="it-IT" sz="1400" dirty="0"/>
                        <a:t>GRR_GARCH(1, 1)</a:t>
                      </a:r>
                    </a:p>
                  </a:txBody>
                  <a:tcPr>
                    <a:lnT w="38100" cmpd="sng">
                      <a:noFill/>
                    </a:lnT>
                  </a:tcPr>
                </a:tc>
                <a:tc>
                  <a:txBody>
                    <a:bodyPr/>
                    <a:lstStyle/>
                    <a:p>
                      <a:r>
                        <a:rPr lang="it-IT" sz="1400" b="0" i="0" kern="1200" dirty="0">
                          <a:solidFill>
                            <a:schemeClr val="dk1"/>
                          </a:solidFill>
                          <a:effectLst/>
                          <a:latin typeface="+mn-lt"/>
                          <a:ea typeface="+mn-ea"/>
                          <a:cs typeface="+mn-cs"/>
                        </a:rPr>
                        <a:t>0.5427764001303299</a:t>
                      </a:r>
                      <a:endParaRPr lang="it-IT" sz="1400" dirty="0"/>
                    </a:p>
                  </a:txBody>
                  <a:tcPr>
                    <a:lnT w="38100" cmpd="sng">
                      <a:noFill/>
                    </a:lnT>
                  </a:tcPr>
                </a:tc>
                <a:tc>
                  <a:txBody>
                    <a:bodyPr/>
                    <a:lstStyle/>
                    <a:p>
                      <a:r>
                        <a:rPr lang="it-IT" sz="1400" b="0" i="0" kern="1200" dirty="0">
                          <a:solidFill>
                            <a:schemeClr val="dk1"/>
                          </a:solidFill>
                          <a:effectLst/>
                          <a:latin typeface="+mn-lt"/>
                          <a:ea typeface="+mn-ea"/>
                          <a:cs typeface="+mn-cs"/>
                        </a:rPr>
                        <a:t>0.7367336018740627</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576064">
                <a:tc>
                  <a:txBody>
                    <a:bodyPr/>
                    <a:lstStyle/>
                    <a:p>
                      <a:r>
                        <a:rPr lang="it-IT" sz="1400" dirty="0"/>
                        <a:t>LSTM</a:t>
                      </a:r>
                    </a:p>
                  </a:txBody>
                  <a:tcPr/>
                </a:tc>
                <a:tc>
                  <a:txBody>
                    <a:bodyPr/>
                    <a:lstStyle/>
                    <a:p>
                      <a:r>
                        <a:rPr lang="it-IT" sz="1400" dirty="0"/>
                        <a:t>0, 336398643782</a:t>
                      </a:r>
                    </a:p>
                  </a:txBody>
                  <a:tcPr/>
                </a:tc>
                <a:tc>
                  <a:txBody>
                    <a:bodyPr/>
                    <a:lstStyle/>
                    <a:p>
                      <a:r>
                        <a:rPr lang="it-IT" sz="1400" b="0" i="0" kern="1200" dirty="0">
                          <a:solidFill>
                            <a:schemeClr val="dk1"/>
                          </a:solidFill>
                          <a:effectLst/>
                          <a:latin typeface="+mn-lt"/>
                          <a:ea typeface="+mn-ea"/>
                          <a:cs typeface="+mn-cs"/>
                        </a:rPr>
                        <a:t>0.5799988308452648</a:t>
                      </a:r>
                      <a:endParaRPr lang="it-IT" sz="1400" dirty="0"/>
                    </a:p>
                  </a:txBody>
                  <a:tcPr/>
                </a:tc>
                <a:tc>
                  <a:txBody>
                    <a:bodyPr/>
                    <a:lstStyle/>
                    <a:p>
                      <a:r>
                        <a:rPr lang="it-IT" sz="1400" dirty="0"/>
                        <a:t>27%</a:t>
                      </a:r>
                    </a:p>
                  </a:txBody>
                  <a:tcPr/>
                </a:tc>
                <a:extLst>
                  <a:ext uri="{0D108BD9-81ED-4DB2-BD59-A6C34878D82A}">
                    <a16:rowId xmlns:a16="http://schemas.microsoft.com/office/drawing/2014/main" val="2344320881"/>
                  </a:ext>
                </a:extLst>
              </a:tr>
              <a:tr h="681020">
                <a:tc>
                  <a:txBody>
                    <a:bodyPr/>
                    <a:lstStyle/>
                    <a:p>
                      <a:r>
                        <a:rPr lang="it-IT" sz="1400" dirty="0"/>
                        <a:t>GRJ-GARCH + LSTM</a:t>
                      </a:r>
                    </a:p>
                  </a:txBody>
                  <a:tcPr/>
                </a:tc>
                <a:tc>
                  <a:txBody>
                    <a:bodyPr/>
                    <a:lstStyle/>
                    <a:p>
                      <a:r>
                        <a:rPr lang="it-IT" sz="1400" dirty="0"/>
                        <a:t>0,313922063036</a:t>
                      </a:r>
                    </a:p>
                  </a:txBody>
                  <a:tcPr/>
                </a:tc>
                <a:tc>
                  <a:txBody>
                    <a:bodyPr/>
                    <a:lstStyle/>
                    <a:p>
                      <a:r>
                        <a:rPr lang="it-IT" sz="1400" b="0" i="0" kern="1200" dirty="0">
                          <a:solidFill>
                            <a:schemeClr val="dk1"/>
                          </a:solidFill>
                          <a:effectLst/>
                          <a:latin typeface="+mn-lt"/>
                          <a:ea typeface="+mn-ea"/>
                          <a:cs typeface="+mn-cs"/>
                        </a:rPr>
                        <a:t>0.5602874824910546</a:t>
                      </a:r>
                      <a:endParaRPr lang="it-IT" sz="1400" dirty="0"/>
                    </a:p>
                  </a:txBody>
                  <a:tcPr/>
                </a:tc>
                <a:tc>
                  <a:txBody>
                    <a:bodyPr/>
                    <a:lstStyle/>
                    <a:p>
                      <a:r>
                        <a:rPr lang="it-IT" sz="1400" dirty="0"/>
                        <a:t>3, 4%</a:t>
                      </a:r>
                    </a:p>
                  </a:txBody>
                  <a:tcPr/>
                </a:tc>
                <a:extLst>
                  <a:ext uri="{0D108BD9-81ED-4DB2-BD59-A6C34878D82A}">
                    <a16:rowId xmlns:a16="http://schemas.microsoft.com/office/drawing/2014/main" val="1499840766"/>
                  </a:ext>
                </a:extLst>
              </a:tr>
            </a:tbl>
          </a:graphicData>
        </a:graphic>
      </p:graphicFrame>
      <p:sp>
        <p:nvSpPr>
          <p:cNvPr id="7" name="Ovale 6">
            <a:extLst>
              <a:ext uri="{FF2B5EF4-FFF2-40B4-BE49-F238E27FC236}">
                <a16:creationId xmlns:a16="http://schemas.microsoft.com/office/drawing/2014/main" id="{96AAE08D-D2D1-41BF-85E1-D40193C26EE5}"/>
              </a:ext>
            </a:extLst>
          </p:cNvPr>
          <p:cNvSpPr/>
          <p:nvPr/>
        </p:nvSpPr>
        <p:spPr>
          <a:xfrm>
            <a:off x="479376" y="3501008"/>
            <a:ext cx="1440160" cy="67588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1FCA7475-C247-4523-B162-3EF1F37B944D}"/>
              </a:ext>
            </a:extLst>
          </p:cNvPr>
          <p:cNvSpPr txBox="1"/>
          <p:nvPr/>
        </p:nvSpPr>
        <p:spPr>
          <a:xfrm>
            <a:off x="6529288" y="188993"/>
            <a:ext cx="5184576"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31/31 [==============================] - 21s 432ms/step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0.5833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31/31 [==============================] - 13s 435ms/step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0.1631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0.1518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31/31 [==============================] - 14s 441ms/step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0.1143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31/31 [==============================] - 13s 436ms/step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0.0891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31/31 [==============================] - 13s 434ms/step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0.0548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31/31 [==============================] - 13s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31/31 [==============================] - 13s 430ms/step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0.0504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31/31 [==============================] - 13s 418ms/step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0.0539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31/31 [==============================] - 13s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31/31 [==============================] - 13s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0.0420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31/31 [==============================] - 13s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31/31 [==============================] - 13s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0.0457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31/31 [==============================] - 13s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0.0416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0.0368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31/31 [==============================] - 13s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0.0408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31/31 [==============================] - 13s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0.0394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31/31 [==============================] - 13s 431ms/step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0.0376</a:t>
            </a:r>
            <a:endParaRPr lang="it-IT" sz="1050" dirty="0"/>
          </a:p>
        </p:txBody>
      </p:sp>
      <p:cxnSp>
        <p:nvCxnSpPr>
          <p:cNvPr id="9" name="Connettore a gomito 8">
            <a:extLst>
              <a:ext uri="{FF2B5EF4-FFF2-40B4-BE49-F238E27FC236}">
                <a16:creationId xmlns:a16="http://schemas.microsoft.com/office/drawing/2014/main" id="{7CE4D573-195A-422B-BFDF-6E5CAF79EBBD}"/>
              </a:ext>
            </a:extLst>
          </p:cNvPr>
          <p:cNvCxnSpPr>
            <a:stCxn id="7" idx="4"/>
          </p:cNvCxnSpPr>
          <p:nvPr/>
        </p:nvCxnSpPr>
        <p:spPr>
          <a:xfrm rot="16200000" flipH="1">
            <a:off x="3193584" y="2182768"/>
            <a:ext cx="908288" cy="4896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Doppia parentesi quadra 9">
            <a:extLst>
              <a:ext uri="{FF2B5EF4-FFF2-40B4-BE49-F238E27FC236}">
                <a16:creationId xmlns:a16="http://schemas.microsoft.com/office/drawing/2014/main" id="{2FEFD64F-B3B9-416A-9302-95D01A790E07}"/>
              </a:ext>
            </a:extLst>
          </p:cNvPr>
          <p:cNvSpPr/>
          <p:nvPr/>
        </p:nvSpPr>
        <p:spPr>
          <a:xfrm>
            <a:off x="6096000" y="188993"/>
            <a:ext cx="5832648" cy="6394058"/>
          </a:xfrm>
          <a:prstGeom prst="bracketPair">
            <a:avLst>
              <a:gd name="adj" fmla="val 49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2" name="Elemento grafico 11" descr="Home contorno">
            <a:hlinkClick r:id="rId2" action="ppaction://hlinksldjump"/>
            <a:extLst>
              <a:ext uri="{FF2B5EF4-FFF2-40B4-BE49-F238E27FC236}">
                <a16:creationId xmlns:a16="http://schemas.microsoft.com/office/drawing/2014/main" id="{87C6FC6D-052D-4F12-A806-587ABF047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4" y="6275980"/>
            <a:ext cx="410344" cy="410344"/>
          </a:xfrm>
          <a:prstGeom prst="rect">
            <a:avLst/>
          </a:prstGeom>
        </p:spPr>
      </p:pic>
    </p:spTree>
    <p:extLst>
      <p:ext uri="{BB962C8B-B14F-4D97-AF65-F5344CB8AC3E}">
        <p14:creationId xmlns:p14="http://schemas.microsoft.com/office/powerpoint/2010/main" val="4224312783"/>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5A1D82-213B-4B5D-8D9D-42758EF5AB12}"/>
              </a:ext>
            </a:extLst>
          </p:cNvPr>
          <p:cNvSpPr>
            <a:spLocks noGrp="1"/>
          </p:cNvSpPr>
          <p:nvPr>
            <p:ph type="title"/>
          </p:nvPr>
        </p:nvSpPr>
        <p:spPr>
          <a:xfrm>
            <a:off x="7680176" y="483366"/>
            <a:ext cx="3707904" cy="691480"/>
          </a:xfrm>
        </p:spPr>
        <p:txBody>
          <a:bodyPr/>
          <a:lstStyle/>
          <a:p>
            <a:r>
              <a:rPr lang="it-IT" dirty="0" err="1"/>
              <a:t>Ripple</a:t>
            </a:r>
            <a:r>
              <a:rPr lang="it-IT" dirty="0"/>
              <a:t> </a:t>
            </a:r>
            <a:r>
              <a:rPr lang="it-IT" dirty="0" err="1"/>
              <a:t>Results</a:t>
            </a:r>
            <a:endParaRPr lang="it-IT" dirty="0"/>
          </a:p>
        </p:txBody>
      </p:sp>
      <p:pic>
        <p:nvPicPr>
          <p:cNvPr id="4" name="Immagine 3">
            <a:extLst>
              <a:ext uri="{FF2B5EF4-FFF2-40B4-BE49-F238E27FC236}">
                <a16:creationId xmlns:a16="http://schemas.microsoft.com/office/drawing/2014/main" id="{4995E908-7855-4300-97BB-988532D79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67592"/>
            <a:ext cx="5236166" cy="2049903"/>
          </a:xfrm>
          <a:prstGeom prst="rect">
            <a:avLst/>
          </a:prstGeom>
        </p:spPr>
      </p:pic>
      <p:pic>
        <p:nvPicPr>
          <p:cNvPr id="6" name="Immagine 5">
            <a:extLst>
              <a:ext uri="{FF2B5EF4-FFF2-40B4-BE49-F238E27FC236}">
                <a16:creationId xmlns:a16="http://schemas.microsoft.com/office/drawing/2014/main" id="{60800357-78B7-4B77-B785-1B9F8BBDA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656" y="2410120"/>
            <a:ext cx="5498193" cy="1945135"/>
          </a:xfrm>
          <a:prstGeom prst="rect">
            <a:avLst/>
          </a:prstGeom>
        </p:spPr>
      </p:pic>
      <p:pic>
        <p:nvPicPr>
          <p:cNvPr id="8" name="Immagine 7">
            <a:extLst>
              <a:ext uri="{FF2B5EF4-FFF2-40B4-BE49-F238E27FC236}">
                <a16:creationId xmlns:a16="http://schemas.microsoft.com/office/drawing/2014/main" id="{569A0000-FD9D-4E4C-8416-655325084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47880"/>
            <a:ext cx="5886449" cy="2105025"/>
          </a:xfrm>
          <a:prstGeom prst="rect">
            <a:avLst/>
          </a:prstGeom>
        </p:spPr>
      </p:pic>
      <p:pic>
        <p:nvPicPr>
          <p:cNvPr id="12" name="Elemento grafico 11" descr="Home contorno">
            <a:hlinkClick r:id="rId5" action="ppaction://hlinksldjump"/>
            <a:extLst>
              <a:ext uri="{FF2B5EF4-FFF2-40B4-BE49-F238E27FC236}">
                <a16:creationId xmlns:a16="http://schemas.microsoft.com/office/drawing/2014/main" id="{FC6D88A5-88CF-4604-B2ED-F0096C2BD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51" y="6259016"/>
            <a:ext cx="410344" cy="410344"/>
          </a:xfrm>
          <a:prstGeom prst="rect">
            <a:avLst/>
          </a:prstGeom>
        </p:spPr>
      </p:pic>
    </p:spTree>
    <p:extLst>
      <p:ext uri="{BB962C8B-B14F-4D97-AF65-F5344CB8AC3E}">
        <p14:creationId xmlns:p14="http://schemas.microsoft.com/office/powerpoint/2010/main" val="310289957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F39D9-911F-4C4D-817F-259156931EE5}"/>
              </a:ext>
            </a:extLst>
          </p:cNvPr>
          <p:cNvSpPr>
            <a:spLocks noGrp="1"/>
          </p:cNvSpPr>
          <p:nvPr>
            <p:ph type="title"/>
          </p:nvPr>
        </p:nvSpPr>
        <p:spPr>
          <a:xfrm>
            <a:off x="479376" y="188640"/>
            <a:ext cx="5400600" cy="864096"/>
          </a:xfrm>
        </p:spPr>
        <p:txBody>
          <a:bodyPr/>
          <a:lstStyle/>
          <a:p>
            <a:r>
              <a:rPr lang="it-IT" dirty="0"/>
              <a:t>Evaluation for </a:t>
            </a:r>
            <a:r>
              <a:rPr lang="it-IT" dirty="0" err="1"/>
              <a:t>Ripple</a:t>
            </a:r>
            <a:endParaRPr lang="it-IT" dirty="0"/>
          </a:p>
        </p:txBody>
      </p:sp>
      <p:graphicFrame>
        <p:nvGraphicFramePr>
          <p:cNvPr id="4" name="Tabella 4">
            <a:extLst>
              <a:ext uri="{FF2B5EF4-FFF2-40B4-BE49-F238E27FC236}">
                <a16:creationId xmlns:a16="http://schemas.microsoft.com/office/drawing/2014/main" id="{DE23C99D-19F2-4111-BF60-5FF11552D7F9}"/>
              </a:ext>
            </a:extLst>
          </p:cNvPr>
          <p:cNvGraphicFramePr>
            <a:graphicFrameLocks noGrp="1"/>
          </p:cNvGraphicFramePr>
          <p:nvPr>
            <p:ph idx="1"/>
            <p:extLst>
              <p:ext uri="{D42A27DB-BD31-4B8C-83A1-F6EECF244321}">
                <p14:modId xmlns:p14="http://schemas.microsoft.com/office/powerpoint/2010/main" val="1275036393"/>
              </p:ext>
            </p:extLst>
          </p:nvPr>
        </p:nvGraphicFramePr>
        <p:xfrm>
          <a:off x="479376" y="1217039"/>
          <a:ext cx="4896544" cy="3220071"/>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182788898"/>
                    </a:ext>
                  </a:extLst>
                </a:gridCol>
                <a:gridCol w="1224136">
                  <a:extLst>
                    <a:ext uri="{9D8B030D-6E8A-4147-A177-3AD203B41FA5}">
                      <a16:colId xmlns:a16="http://schemas.microsoft.com/office/drawing/2014/main" val="1568586729"/>
                    </a:ext>
                  </a:extLst>
                </a:gridCol>
                <a:gridCol w="1224136">
                  <a:extLst>
                    <a:ext uri="{9D8B030D-6E8A-4147-A177-3AD203B41FA5}">
                      <a16:colId xmlns:a16="http://schemas.microsoft.com/office/drawing/2014/main" val="3062151707"/>
                    </a:ext>
                  </a:extLst>
                </a:gridCol>
                <a:gridCol w="1224136">
                  <a:extLst>
                    <a:ext uri="{9D8B030D-6E8A-4147-A177-3AD203B41FA5}">
                      <a16:colId xmlns:a16="http://schemas.microsoft.com/office/drawing/2014/main" val="1132361500"/>
                    </a:ext>
                  </a:extLst>
                </a:gridCol>
              </a:tblGrid>
              <a:tr h="870235">
                <a:tc>
                  <a:txBody>
                    <a:bodyPr/>
                    <a:lstStyle/>
                    <a:p>
                      <a:r>
                        <a:rPr lang="it-IT" sz="1600" dirty="0"/>
                        <a:t>Model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MSE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a:t>RSME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sz="1600" dirty="0" err="1"/>
                        <a:t>Percentage</a:t>
                      </a:r>
                      <a:r>
                        <a:rPr lang="it-IT" sz="1600" dirty="0"/>
                        <a:t> </a:t>
                      </a:r>
                      <a:r>
                        <a:rPr lang="it-IT" sz="1600" dirty="0" err="1"/>
                        <a:t>change</a:t>
                      </a:r>
                      <a:endParaRPr lang="it-IT"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790559001"/>
                  </a:ext>
                </a:extLst>
              </a:tr>
              <a:tr h="759477">
                <a:tc>
                  <a:txBody>
                    <a:bodyPr/>
                    <a:lstStyle/>
                    <a:p>
                      <a:r>
                        <a:rPr lang="it-IT" sz="1400" dirty="0"/>
                        <a:t>GRR_GARCH(1, 1)</a:t>
                      </a:r>
                    </a:p>
                  </a:txBody>
                  <a:tcPr>
                    <a:lnT w="38100" cmpd="sng">
                      <a:noFill/>
                    </a:lnT>
                  </a:tcPr>
                </a:tc>
                <a:tc>
                  <a:txBody>
                    <a:bodyPr/>
                    <a:lstStyle/>
                    <a:p>
                      <a:r>
                        <a:rPr lang="it-IT" sz="1400"/>
                        <a:t>0.41146875717</a:t>
                      </a:r>
                      <a:endParaRPr lang="it-IT" sz="1400" dirty="0"/>
                    </a:p>
                  </a:txBody>
                  <a:tcPr>
                    <a:lnT w="38100" cmpd="sng">
                      <a:noFill/>
                    </a:lnT>
                  </a:tcPr>
                </a:tc>
                <a:tc>
                  <a:txBody>
                    <a:bodyPr/>
                    <a:lstStyle/>
                    <a:p>
                      <a:r>
                        <a:rPr lang="it-IT" sz="1400" b="0" i="0" kern="1200" dirty="0">
                          <a:solidFill>
                            <a:schemeClr val="dk1"/>
                          </a:solidFill>
                          <a:effectLst/>
                          <a:latin typeface="+mn-lt"/>
                          <a:ea typeface="+mn-ea"/>
                          <a:cs typeface="+mn-cs"/>
                        </a:rPr>
                        <a:t>0.6414583050928176</a:t>
                      </a:r>
                      <a:endParaRPr lang="it-IT" sz="1400" dirty="0"/>
                    </a:p>
                  </a:txBody>
                  <a:tcPr>
                    <a:lnT w="38100" cmpd="sng">
                      <a:noFill/>
                    </a:lnT>
                  </a:tcPr>
                </a:tc>
                <a:tc>
                  <a:txBody>
                    <a:bodyPr/>
                    <a:lstStyle/>
                    <a:p>
                      <a:r>
                        <a:rPr lang="it-IT" sz="1400" dirty="0"/>
                        <a:t>--</a:t>
                      </a:r>
                    </a:p>
                  </a:txBody>
                  <a:tcPr>
                    <a:lnT w="38100" cmpd="sng">
                      <a:noFill/>
                    </a:lnT>
                  </a:tcPr>
                </a:tc>
                <a:extLst>
                  <a:ext uri="{0D108BD9-81ED-4DB2-BD59-A6C34878D82A}">
                    <a16:rowId xmlns:a16="http://schemas.microsoft.com/office/drawing/2014/main" val="3614554705"/>
                  </a:ext>
                </a:extLst>
              </a:tr>
              <a:tr h="695173">
                <a:tc>
                  <a:txBody>
                    <a:bodyPr/>
                    <a:lstStyle/>
                    <a:p>
                      <a:r>
                        <a:rPr lang="it-IT" sz="1400" dirty="0"/>
                        <a:t>LSTM</a:t>
                      </a:r>
                    </a:p>
                  </a:txBody>
                  <a:tcPr/>
                </a:tc>
                <a:tc>
                  <a:txBody>
                    <a:bodyPr/>
                    <a:lstStyle/>
                    <a:p>
                      <a:r>
                        <a:rPr lang="it-IT" sz="1400" dirty="0"/>
                        <a:t>0.682060640232</a:t>
                      </a:r>
                    </a:p>
                  </a:txBody>
                  <a:tcPr/>
                </a:tc>
                <a:tc>
                  <a:txBody>
                    <a:bodyPr/>
                    <a:lstStyle/>
                    <a:p>
                      <a:r>
                        <a:rPr lang="it-IT" sz="1400" b="0" i="0" kern="1200" dirty="0">
                          <a:solidFill>
                            <a:schemeClr val="dk1"/>
                          </a:solidFill>
                          <a:effectLst/>
                          <a:latin typeface="+mn-lt"/>
                          <a:ea typeface="+mn-ea"/>
                          <a:cs typeface="+mn-cs"/>
                        </a:rPr>
                        <a:t>0.8258696266553099</a:t>
                      </a:r>
                      <a:endParaRPr lang="it-IT" sz="1400" dirty="0"/>
                    </a:p>
                  </a:txBody>
                  <a:tcPr/>
                </a:tc>
                <a:tc>
                  <a:txBody>
                    <a:bodyPr/>
                    <a:lstStyle/>
                    <a:p>
                      <a:r>
                        <a:rPr lang="it-IT" sz="1400" dirty="0"/>
                        <a:t>-28.74%</a:t>
                      </a:r>
                    </a:p>
                  </a:txBody>
                  <a:tcPr/>
                </a:tc>
                <a:extLst>
                  <a:ext uri="{0D108BD9-81ED-4DB2-BD59-A6C34878D82A}">
                    <a16:rowId xmlns:a16="http://schemas.microsoft.com/office/drawing/2014/main" val="2344320881"/>
                  </a:ext>
                </a:extLst>
              </a:tr>
              <a:tr h="895186">
                <a:tc>
                  <a:txBody>
                    <a:bodyPr/>
                    <a:lstStyle/>
                    <a:p>
                      <a:r>
                        <a:rPr lang="it-IT" sz="1400" dirty="0"/>
                        <a:t>GRJ-GARCH + LSTM</a:t>
                      </a:r>
                    </a:p>
                  </a:txBody>
                  <a:tcPr/>
                </a:tc>
                <a:tc>
                  <a:txBody>
                    <a:bodyPr/>
                    <a:lstStyle/>
                    <a:p>
                      <a:r>
                        <a:rPr lang="it-IT" sz="1400" dirty="0"/>
                        <a:t>0.64806269814</a:t>
                      </a:r>
                    </a:p>
                  </a:txBody>
                  <a:tcPr/>
                </a:tc>
                <a:tc>
                  <a:txBody>
                    <a:bodyPr/>
                    <a:lstStyle/>
                    <a:p>
                      <a:r>
                        <a:rPr lang="it-IT" sz="1400" b="0" i="0" kern="1200" dirty="0">
                          <a:solidFill>
                            <a:schemeClr val="dk1"/>
                          </a:solidFill>
                          <a:effectLst/>
                          <a:latin typeface="+mn-lt"/>
                          <a:ea typeface="+mn-ea"/>
                          <a:cs typeface="+mn-cs"/>
                        </a:rPr>
                        <a:t>0.8050234146532611</a:t>
                      </a:r>
                      <a:endParaRPr lang="it-IT" sz="1400" dirty="0"/>
                    </a:p>
                  </a:txBody>
                  <a:tcPr/>
                </a:tc>
                <a:tc>
                  <a:txBody>
                    <a:bodyPr/>
                    <a:lstStyle/>
                    <a:p>
                      <a:r>
                        <a:rPr lang="it-IT" sz="1400" dirty="0"/>
                        <a:t>2.52%</a:t>
                      </a:r>
                    </a:p>
                  </a:txBody>
                  <a:tcPr/>
                </a:tc>
                <a:extLst>
                  <a:ext uri="{0D108BD9-81ED-4DB2-BD59-A6C34878D82A}">
                    <a16:rowId xmlns:a16="http://schemas.microsoft.com/office/drawing/2014/main" val="1499840766"/>
                  </a:ext>
                </a:extLst>
              </a:tr>
            </a:tbl>
          </a:graphicData>
        </a:graphic>
      </p:graphicFrame>
      <p:sp>
        <p:nvSpPr>
          <p:cNvPr id="6" name="CasellaDiTesto 5">
            <a:extLst>
              <a:ext uri="{FF2B5EF4-FFF2-40B4-BE49-F238E27FC236}">
                <a16:creationId xmlns:a16="http://schemas.microsoft.com/office/drawing/2014/main" id="{E52D6897-7A57-4F4E-9BA2-E46047529E98}"/>
              </a:ext>
            </a:extLst>
          </p:cNvPr>
          <p:cNvSpPr txBox="1"/>
          <p:nvPr/>
        </p:nvSpPr>
        <p:spPr>
          <a:xfrm>
            <a:off x="5894536" y="188640"/>
            <a:ext cx="6096000" cy="6555641"/>
          </a:xfrm>
          <a:prstGeom prst="rect">
            <a:avLst/>
          </a:prstGeom>
          <a:noFill/>
        </p:spPr>
        <p:txBody>
          <a:bodyPr wrap="square">
            <a:spAutoFit/>
          </a:bodyPr>
          <a:lstStyle/>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1/20 34/34 [==============================] - 22s 423ms/step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0.6675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0.2512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3/20 34/34 [==============================] - 15s 429ms/step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0.1418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4/20 34/34 [==============================] - 14s 419ms/step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0.1150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5/20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0.1127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6/20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0.1039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7/20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0.0924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8/20 34/34 [==============================] - 14s 424ms/step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0.0856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9/20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0.0935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10/20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0.0802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11/20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0.0836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12/20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0.0842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13/20 34/34 [==============================] - 15s 427ms/step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0.0758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14/20 34/34 [==============================] - 14s 420ms/step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0.0787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15/20 34/34 [==============================] - 14s 426ms/step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0.0644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16/20 34/34 [==============================] - 15s 428ms/step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0.0681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17/20 34/34 [==============================] - 14s 421ms/step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0.0666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18/20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0.0640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19/20 34/34 [==============================] - 14s 425ms/step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0.0669 </a:t>
            </a:r>
          </a:p>
          <a:p>
            <a:r>
              <a:rPr lang="it-IT" sz="1050" b="0" i="0" dirty="0" err="1">
                <a:effectLst/>
                <a:latin typeface="Courier New" panose="02070309020205020404" pitchFamily="49" charset="0"/>
              </a:rPr>
              <a:t>Epoch</a:t>
            </a:r>
            <a:r>
              <a:rPr lang="it-IT" sz="1050" b="0" i="0" dirty="0">
                <a:effectLst/>
                <a:latin typeface="Courier New" panose="02070309020205020404" pitchFamily="49" charset="0"/>
              </a:rPr>
              <a:t> 20/20 34/34 [==============================] - 14s 422ms/step - </a:t>
            </a:r>
            <a:r>
              <a:rPr lang="it-IT" sz="1050" b="0" i="0" dirty="0" err="1">
                <a:effectLst/>
                <a:latin typeface="Courier New" panose="02070309020205020404" pitchFamily="49" charset="0"/>
              </a:rPr>
              <a:t>loss</a:t>
            </a:r>
            <a:r>
              <a:rPr lang="it-IT" sz="1050" b="0" i="0" dirty="0">
                <a:effectLst/>
                <a:latin typeface="Courier New" panose="02070309020205020404" pitchFamily="49" charset="0"/>
              </a:rPr>
              <a:t>: 0.0648</a:t>
            </a:r>
            <a:endParaRPr lang="it-IT" sz="1050" dirty="0"/>
          </a:p>
        </p:txBody>
      </p:sp>
      <p:sp>
        <p:nvSpPr>
          <p:cNvPr id="7" name="Ovale 6">
            <a:extLst>
              <a:ext uri="{FF2B5EF4-FFF2-40B4-BE49-F238E27FC236}">
                <a16:creationId xmlns:a16="http://schemas.microsoft.com/office/drawing/2014/main" id="{D9D214FC-A3B2-45A7-BA9D-0B3687AF0290}"/>
              </a:ext>
            </a:extLst>
          </p:cNvPr>
          <p:cNvSpPr/>
          <p:nvPr/>
        </p:nvSpPr>
        <p:spPr>
          <a:xfrm>
            <a:off x="421910" y="3450245"/>
            <a:ext cx="1260140" cy="72008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a gomito 8">
            <a:extLst>
              <a:ext uri="{FF2B5EF4-FFF2-40B4-BE49-F238E27FC236}">
                <a16:creationId xmlns:a16="http://schemas.microsoft.com/office/drawing/2014/main" id="{6F41CC47-A13A-4535-AC46-BCB4ADA7CB51}"/>
              </a:ext>
            </a:extLst>
          </p:cNvPr>
          <p:cNvCxnSpPr>
            <a:cxnSpLocks/>
            <a:stCxn id="7" idx="4"/>
          </p:cNvCxnSpPr>
          <p:nvPr/>
        </p:nvCxnSpPr>
        <p:spPr>
          <a:xfrm rot="16200000" flipH="1">
            <a:off x="2674504" y="2547801"/>
            <a:ext cx="1512168" cy="47572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ppia parentesi quadra 10">
            <a:extLst>
              <a:ext uri="{FF2B5EF4-FFF2-40B4-BE49-F238E27FC236}">
                <a16:creationId xmlns:a16="http://schemas.microsoft.com/office/drawing/2014/main" id="{3C8E8E36-0995-425C-A17A-0A927C999683}"/>
              </a:ext>
            </a:extLst>
          </p:cNvPr>
          <p:cNvSpPr/>
          <p:nvPr/>
        </p:nvSpPr>
        <p:spPr>
          <a:xfrm>
            <a:off x="5786524" y="188640"/>
            <a:ext cx="6204012" cy="6555641"/>
          </a:xfrm>
          <a:prstGeom prst="bracketPair">
            <a:avLst>
              <a:gd name="adj" fmla="val 295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5" name="Elemento grafico 14" descr="Home contorno">
            <a:hlinkClick r:id="rId2" action="ppaction://hlinksldjump"/>
            <a:extLst>
              <a:ext uri="{FF2B5EF4-FFF2-40B4-BE49-F238E27FC236}">
                <a16:creationId xmlns:a16="http://schemas.microsoft.com/office/drawing/2014/main" id="{7ED3FB1B-4FF1-4660-8B5B-339D85650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738" y="6381328"/>
            <a:ext cx="410344" cy="410344"/>
          </a:xfrm>
          <a:prstGeom prst="rect">
            <a:avLst/>
          </a:prstGeom>
        </p:spPr>
      </p:pic>
    </p:spTree>
    <p:extLst>
      <p:ext uri="{BB962C8B-B14F-4D97-AF65-F5344CB8AC3E}">
        <p14:creationId xmlns:p14="http://schemas.microsoft.com/office/powerpoint/2010/main" val="1851516561"/>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573CA-4893-46C6-9F47-63A3012ECD4A}"/>
              </a:ext>
            </a:extLst>
          </p:cNvPr>
          <p:cNvSpPr>
            <a:spLocks noGrp="1"/>
          </p:cNvSpPr>
          <p:nvPr>
            <p:ph type="title"/>
          </p:nvPr>
        </p:nvSpPr>
        <p:spPr>
          <a:xfrm>
            <a:off x="1524000" y="457200"/>
            <a:ext cx="9144000" cy="379512"/>
          </a:xfrm>
        </p:spPr>
        <p:txBody>
          <a:bodyPr>
            <a:noAutofit/>
          </a:bodyPr>
          <a:lstStyle/>
          <a:p>
            <a:pPr algn="ctr"/>
            <a:r>
              <a:rPr lang="it-IT" dirty="0"/>
              <a:t>Conclusion</a:t>
            </a:r>
          </a:p>
        </p:txBody>
      </p:sp>
      <p:graphicFrame>
        <p:nvGraphicFramePr>
          <p:cNvPr id="4" name="Tabella 4">
            <a:extLst>
              <a:ext uri="{FF2B5EF4-FFF2-40B4-BE49-F238E27FC236}">
                <a16:creationId xmlns:a16="http://schemas.microsoft.com/office/drawing/2014/main" id="{9AA705FF-9051-451C-AD9D-E26FE1A5958F}"/>
              </a:ext>
            </a:extLst>
          </p:cNvPr>
          <p:cNvGraphicFramePr>
            <a:graphicFrameLocks noGrp="1"/>
          </p:cNvGraphicFramePr>
          <p:nvPr>
            <p:ph idx="1"/>
            <p:extLst>
              <p:ext uri="{D42A27DB-BD31-4B8C-83A1-F6EECF244321}">
                <p14:modId xmlns:p14="http://schemas.microsoft.com/office/powerpoint/2010/main" val="3308297198"/>
              </p:ext>
            </p:extLst>
          </p:nvPr>
        </p:nvGraphicFramePr>
        <p:xfrm>
          <a:off x="1282365" y="1638261"/>
          <a:ext cx="5220580" cy="4475242"/>
        </p:xfrm>
        <a:graphic>
          <a:graphicData uri="http://schemas.openxmlformats.org/drawingml/2006/table">
            <a:tbl>
              <a:tblPr firstRow="1" bandRow="1">
                <a:tableStyleId>{5C22544A-7EE6-4342-B048-85BDC9FD1C3A}</a:tableStyleId>
              </a:tblPr>
              <a:tblGrid>
                <a:gridCol w="3348372">
                  <a:extLst>
                    <a:ext uri="{9D8B030D-6E8A-4147-A177-3AD203B41FA5}">
                      <a16:colId xmlns:a16="http://schemas.microsoft.com/office/drawing/2014/main" val="4002539451"/>
                    </a:ext>
                  </a:extLst>
                </a:gridCol>
                <a:gridCol w="1872208">
                  <a:extLst>
                    <a:ext uri="{9D8B030D-6E8A-4147-A177-3AD203B41FA5}">
                      <a16:colId xmlns:a16="http://schemas.microsoft.com/office/drawing/2014/main" val="734285122"/>
                    </a:ext>
                  </a:extLst>
                </a:gridCol>
              </a:tblGrid>
              <a:tr h="412952">
                <a:tc>
                  <a:txBody>
                    <a:bodyPr/>
                    <a:lstStyle/>
                    <a:p>
                      <a:r>
                        <a:rPr lang="it-IT" dirty="0" err="1"/>
                        <a:t>Objectives</a:t>
                      </a:r>
                      <a:endParaRPr lang="it-IT"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it-IT" dirty="0" err="1"/>
                        <a:t>Achieved</a:t>
                      </a:r>
                      <a:r>
                        <a:rPr lang="it-IT" dirty="0"/>
                        <a:t> or </a:t>
                      </a:r>
                      <a:r>
                        <a:rPr lang="it-IT" dirty="0" err="1"/>
                        <a:t>not</a:t>
                      </a:r>
                      <a:r>
                        <a:rPr lang="it-IT"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88732689"/>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 if Bitcoin, Ethereum and Ripple time series are satisfiable for the use of a hybrid model</a:t>
                      </a:r>
                    </a:p>
                    <a:p>
                      <a:endParaRPr lang="it-IT" dirty="0"/>
                    </a:p>
                  </a:txBody>
                  <a:tcPr>
                    <a:lnT w="38100" cmpd="sng">
                      <a:noFill/>
                    </a:lnT>
                  </a:tcPr>
                </a:tc>
                <a:tc>
                  <a:txBody>
                    <a:bodyPr/>
                    <a:lstStyle/>
                    <a:p>
                      <a:endParaRPr lang="it-IT" dirty="0"/>
                    </a:p>
                  </a:txBody>
                  <a:tcPr>
                    <a:lnT w="38100" cmpd="sng">
                      <a:noFill/>
                    </a:lnT>
                  </a:tcPr>
                </a:tc>
                <a:extLst>
                  <a:ext uri="{0D108BD9-81ED-4DB2-BD59-A6C34878D82A}">
                    <a16:rowId xmlns:a16="http://schemas.microsoft.com/office/drawing/2014/main" val="294060792"/>
                  </a:ext>
                </a:extLst>
              </a:tr>
              <a:tr h="131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a rolling window approach to predict volatility by using  3 models: GARCH, LSTM, GARCH+LSTM</a:t>
                      </a:r>
                    </a:p>
                    <a:p>
                      <a:endParaRPr lang="it-IT" dirty="0"/>
                    </a:p>
                  </a:txBody>
                  <a:tcPr/>
                </a:tc>
                <a:tc>
                  <a:txBody>
                    <a:bodyPr/>
                    <a:lstStyle/>
                    <a:p>
                      <a:endParaRPr lang="it-IT" dirty="0"/>
                    </a:p>
                  </a:txBody>
                  <a:tcPr/>
                </a:tc>
                <a:extLst>
                  <a:ext uri="{0D108BD9-81ED-4DB2-BD59-A6C34878D82A}">
                    <a16:rowId xmlns:a16="http://schemas.microsoft.com/office/drawing/2014/main" val="1652640756"/>
                  </a:ext>
                </a:extLst>
              </a:tr>
              <a:tr h="1136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Comparison of the 3 models and highlighting their importance</a:t>
                      </a:r>
                    </a:p>
                    <a:p>
                      <a:endParaRPr lang="it-IT" dirty="0"/>
                    </a:p>
                  </a:txBody>
                  <a:tcPr/>
                </a:tc>
                <a:tc>
                  <a:txBody>
                    <a:bodyPr/>
                    <a:lstStyle/>
                    <a:p>
                      <a:endParaRPr lang="it-IT" dirty="0"/>
                    </a:p>
                  </a:txBody>
                  <a:tcPr/>
                </a:tc>
                <a:extLst>
                  <a:ext uri="{0D108BD9-81ED-4DB2-BD59-A6C34878D82A}">
                    <a16:rowId xmlns:a16="http://schemas.microsoft.com/office/drawing/2014/main" val="1294721070"/>
                  </a:ext>
                </a:extLst>
              </a:tr>
            </a:tbl>
          </a:graphicData>
        </a:graphic>
      </p:graphicFrame>
      <p:pic>
        <p:nvPicPr>
          <p:cNvPr id="9" name="Immagine 8">
            <a:extLst>
              <a:ext uri="{FF2B5EF4-FFF2-40B4-BE49-F238E27FC236}">
                <a16:creationId xmlns:a16="http://schemas.microsoft.com/office/drawing/2014/main" id="{C6663CC3-C12E-4B62-B45F-370D78EF7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2462070"/>
            <a:ext cx="288032" cy="331547"/>
          </a:xfrm>
          <a:prstGeom prst="rect">
            <a:avLst/>
          </a:prstGeom>
        </p:spPr>
      </p:pic>
      <p:pic>
        <p:nvPicPr>
          <p:cNvPr id="10" name="Immagine 9">
            <a:extLst>
              <a:ext uri="{FF2B5EF4-FFF2-40B4-BE49-F238E27FC236}">
                <a16:creationId xmlns:a16="http://schemas.microsoft.com/office/drawing/2014/main" id="{65DFAAA2-7D23-4798-B690-54224FBD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3838245"/>
            <a:ext cx="288031" cy="331547"/>
          </a:xfrm>
          <a:prstGeom prst="rect">
            <a:avLst/>
          </a:prstGeom>
        </p:spPr>
      </p:pic>
      <p:pic>
        <p:nvPicPr>
          <p:cNvPr id="11" name="Immagine 10">
            <a:extLst>
              <a:ext uri="{FF2B5EF4-FFF2-40B4-BE49-F238E27FC236}">
                <a16:creationId xmlns:a16="http://schemas.microsoft.com/office/drawing/2014/main" id="{5C99D5D6-C739-4289-9BF2-2A4DE7CA9E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4971" y="5048646"/>
            <a:ext cx="288032" cy="331547"/>
          </a:xfrm>
          <a:prstGeom prst="rect">
            <a:avLst/>
          </a:prstGeom>
        </p:spPr>
      </p:pic>
      <p:pic>
        <p:nvPicPr>
          <p:cNvPr id="8" name="Elemento grafico 7" descr="Home contorno">
            <a:hlinkClick r:id="rId4" action="ppaction://hlinksldjump"/>
            <a:extLst>
              <a:ext uri="{FF2B5EF4-FFF2-40B4-BE49-F238E27FC236}">
                <a16:creationId xmlns:a16="http://schemas.microsoft.com/office/drawing/2014/main" id="{5EB901E0-5E4E-4052-BD02-FE7BB0DD5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6600" y="6142856"/>
            <a:ext cx="410344" cy="410344"/>
          </a:xfrm>
          <a:prstGeom prst="rect">
            <a:avLst/>
          </a:prstGeom>
        </p:spPr>
      </p:pic>
      <p:sp>
        <p:nvSpPr>
          <p:cNvPr id="12" name="CasellaDiTesto 11">
            <a:extLst>
              <a:ext uri="{FF2B5EF4-FFF2-40B4-BE49-F238E27FC236}">
                <a16:creationId xmlns:a16="http://schemas.microsoft.com/office/drawing/2014/main" id="{3BCFD1B1-0566-4682-8347-F3907599554E}"/>
              </a:ext>
            </a:extLst>
          </p:cNvPr>
          <p:cNvSpPr txBox="1"/>
          <p:nvPr/>
        </p:nvSpPr>
        <p:spPr>
          <a:xfrm>
            <a:off x="1145951" y="915545"/>
            <a:ext cx="10729192" cy="523220"/>
          </a:xfrm>
          <a:prstGeom prst="rect">
            <a:avLst/>
          </a:prstGeom>
          <a:noFill/>
        </p:spPr>
        <p:txBody>
          <a:bodyPr wrap="square">
            <a:spAutoFit/>
          </a:bodyPr>
          <a:lstStyle/>
          <a:p>
            <a:r>
              <a:rPr lang="en-US" sz="1400" dirty="0"/>
              <a:t>The results obtained suggested that the hybrid model has the least error thus implying it is better suited hence answering the research question if a hybrid model of ANN-GARCH can provide significant improvement in predicting the price volatility with an answer as yes</a:t>
            </a:r>
            <a:endParaRPr lang="it-IT" sz="1400" dirty="0"/>
          </a:p>
        </p:txBody>
      </p:sp>
      <p:sp>
        <p:nvSpPr>
          <p:cNvPr id="13" name="CasellaDiTesto 12">
            <a:extLst>
              <a:ext uri="{FF2B5EF4-FFF2-40B4-BE49-F238E27FC236}">
                <a16:creationId xmlns:a16="http://schemas.microsoft.com/office/drawing/2014/main" id="{C9EFB5BF-FE1C-4B3D-9AA5-9D89884BEDD2}"/>
              </a:ext>
            </a:extLst>
          </p:cNvPr>
          <p:cNvSpPr txBox="1"/>
          <p:nvPr/>
        </p:nvSpPr>
        <p:spPr>
          <a:xfrm>
            <a:off x="7320136" y="2276872"/>
            <a:ext cx="4056998" cy="2462213"/>
          </a:xfrm>
          <a:prstGeom prst="rect">
            <a:avLst/>
          </a:prstGeom>
          <a:noFill/>
        </p:spPr>
        <p:txBody>
          <a:bodyPr wrap="square">
            <a:spAutoFit/>
          </a:bodyPr>
          <a:lstStyle/>
          <a:p>
            <a:r>
              <a:rPr lang="en-US" sz="1400" dirty="0"/>
              <a:t>The limitation of this research is, it only consists of the historical data, but totally ignores external factors affecting the pricing and volatility such as news outbreak, change in governance, imposition of new rules, etc. It may really be interesting to see the results of sentiment analysis on such new and volatile asset class. This research can be revisited once there is adequate amount of data available for the training of heavy models like LSTM. Until then, this research can be used as a base for developing new hybrid models and testing their volatility. </a:t>
            </a:r>
            <a:endParaRPr lang="it-IT" sz="1400" dirty="0"/>
          </a:p>
        </p:txBody>
      </p:sp>
    </p:spTree>
    <p:extLst>
      <p:ext uri="{BB962C8B-B14F-4D97-AF65-F5344CB8AC3E}">
        <p14:creationId xmlns:p14="http://schemas.microsoft.com/office/powerpoint/2010/main" val="2898635266"/>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0BA233-0EF7-4D10-AC81-1FF815C3EB07}"/>
              </a:ext>
            </a:extLst>
          </p:cNvPr>
          <p:cNvSpPr txBox="1"/>
          <p:nvPr/>
        </p:nvSpPr>
        <p:spPr bwMode="white">
          <a:xfrm>
            <a:off x="1066800" y="3165763"/>
            <a:ext cx="10058400" cy="1711037"/>
          </a:xfrm>
          <a:prstGeom prst="rect">
            <a:avLst/>
          </a:prstGeom>
        </p:spPr>
        <p:txBody>
          <a:bodyPr vert="horz" lIns="91440" tIns="45720" rIns="91440" bIns="45720" rtlCol="0" anchor="b">
            <a:normAutofit/>
          </a:bodyPr>
          <a:lstStyle/>
          <a:p>
            <a:pPr algn="ctr">
              <a:lnSpc>
                <a:spcPct val="80000"/>
              </a:lnSpc>
              <a:spcBef>
                <a:spcPct val="0"/>
              </a:spcBef>
              <a:spcAft>
                <a:spcPts val="600"/>
              </a:spcAft>
            </a:pPr>
            <a:r>
              <a:rPr lang="it-IT" sz="5400" kern="1200" dirty="0">
                <a:latin typeface="+mj-lt"/>
                <a:ea typeface="+mj-ea"/>
                <a:cs typeface="+mj-cs"/>
              </a:rPr>
              <a:t>Thank </a:t>
            </a:r>
            <a:r>
              <a:rPr lang="it-IT" sz="5400" kern="1200" dirty="0" err="1">
                <a:latin typeface="+mj-lt"/>
                <a:ea typeface="+mj-ea"/>
                <a:cs typeface="+mj-cs"/>
              </a:rPr>
              <a:t>you</a:t>
            </a:r>
            <a:r>
              <a:rPr lang="it-IT" sz="5400" kern="1200" dirty="0">
                <a:latin typeface="+mj-lt"/>
                <a:ea typeface="+mj-ea"/>
                <a:cs typeface="+mj-cs"/>
              </a:rPr>
              <a:t> for </a:t>
            </a:r>
            <a:r>
              <a:rPr lang="it-IT" sz="5400" kern="1200" dirty="0" err="1">
                <a:latin typeface="+mj-lt"/>
                <a:ea typeface="+mj-ea"/>
                <a:cs typeface="+mj-cs"/>
              </a:rPr>
              <a:t>your</a:t>
            </a:r>
            <a:r>
              <a:rPr lang="it-IT" sz="5400" kern="1200" dirty="0">
                <a:latin typeface="+mj-lt"/>
                <a:ea typeface="+mj-ea"/>
                <a:cs typeface="+mj-cs"/>
              </a:rPr>
              <a:t> </a:t>
            </a:r>
            <a:r>
              <a:rPr lang="it-IT" sz="5400" kern="1200" dirty="0" err="1">
                <a:latin typeface="+mj-lt"/>
                <a:ea typeface="+mj-ea"/>
                <a:cs typeface="+mj-cs"/>
              </a:rPr>
              <a:t>attention</a:t>
            </a:r>
            <a:r>
              <a:rPr lang="it-IT" sz="5400" kern="1200" dirty="0">
                <a:latin typeface="+mj-lt"/>
                <a:ea typeface="+mj-ea"/>
                <a:cs typeface="+mj-cs"/>
              </a:rPr>
              <a:t>!</a:t>
            </a:r>
          </a:p>
        </p:txBody>
      </p:sp>
    </p:spTree>
    <p:extLst>
      <p:ext uri="{BB962C8B-B14F-4D97-AF65-F5344CB8AC3E}">
        <p14:creationId xmlns:p14="http://schemas.microsoft.com/office/powerpoint/2010/main" val="3661180859"/>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A082C-BE33-4A9F-B907-379601835840}"/>
              </a:ext>
            </a:extLst>
          </p:cNvPr>
          <p:cNvSpPr>
            <a:spLocks noGrp="1"/>
          </p:cNvSpPr>
          <p:nvPr>
            <p:ph type="title"/>
          </p:nvPr>
        </p:nvSpPr>
        <p:spPr>
          <a:xfrm>
            <a:off x="1524000" y="457200"/>
            <a:ext cx="9144000" cy="595536"/>
          </a:xfrm>
        </p:spPr>
        <p:txBody>
          <a:bodyPr/>
          <a:lstStyle/>
          <a:p>
            <a:r>
              <a:rPr lang="en-US" dirty="0"/>
              <a:t>Question and Objectives</a:t>
            </a:r>
          </a:p>
        </p:txBody>
      </p:sp>
      <p:sp>
        <p:nvSpPr>
          <p:cNvPr id="10" name="Content Placeholder 2">
            <a:extLst>
              <a:ext uri="{FF2B5EF4-FFF2-40B4-BE49-F238E27FC236}">
                <a16:creationId xmlns:a16="http://schemas.microsoft.com/office/drawing/2014/main" id="{2B5A1998-A7DF-4220-8C1E-532A3391B61E}"/>
              </a:ext>
            </a:extLst>
          </p:cNvPr>
          <p:cNvSpPr>
            <a:spLocks noGrp="1"/>
          </p:cNvSpPr>
          <p:nvPr>
            <p:ph sz="half" idx="1"/>
          </p:nvPr>
        </p:nvSpPr>
        <p:spPr>
          <a:xfrm>
            <a:off x="1524000" y="1825625"/>
            <a:ext cx="4343400" cy="4270375"/>
          </a:xfrm>
          <a:ln>
            <a:noFill/>
          </a:ln>
        </p:spPr>
        <p:txBody>
          <a:bodyPr/>
          <a:lstStyle/>
          <a:p>
            <a:pPr marL="0" indent="0">
              <a:buNone/>
            </a:pPr>
            <a:r>
              <a:rPr lang="en-IN" dirty="0">
                <a:solidFill>
                  <a:srgbClr val="92D050"/>
                </a:solidFill>
              </a:rPr>
              <a:t>Research Question</a:t>
            </a:r>
          </a:p>
          <a:p>
            <a:r>
              <a:rPr lang="en-IN" dirty="0">
                <a:solidFill>
                  <a:schemeClr val="tx1"/>
                </a:solidFill>
              </a:rPr>
              <a:t>Can a hybrid  ANN-GARCH model provide a substantial improvement in predicting the price volatility of </a:t>
            </a:r>
            <a:r>
              <a:rPr lang="en-US" dirty="0">
                <a:solidFill>
                  <a:schemeClr val="tx1"/>
                </a:solidFill>
              </a:rPr>
              <a:t>Bitcoin, Ethereum and Ripple cryptocurrencies</a:t>
            </a:r>
            <a:r>
              <a:rPr lang="en-IN" dirty="0">
                <a:solidFill>
                  <a:schemeClr val="tx1"/>
                </a:solidFill>
              </a:rPr>
              <a:t>? (I chose as ANN, LSTM Model)</a:t>
            </a:r>
          </a:p>
          <a:p>
            <a:pPr marL="0" indent="0">
              <a:buNone/>
            </a:pPr>
            <a:endParaRPr lang="en-US" dirty="0"/>
          </a:p>
        </p:txBody>
      </p:sp>
      <p:sp>
        <p:nvSpPr>
          <p:cNvPr id="12" name="Content Placeholder 3">
            <a:extLst>
              <a:ext uri="{FF2B5EF4-FFF2-40B4-BE49-F238E27FC236}">
                <a16:creationId xmlns:a16="http://schemas.microsoft.com/office/drawing/2014/main" id="{2DBF7B72-4121-4238-A708-B13818F10FB0}"/>
              </a:ext>
            </a:extLst>
          </p:cNvPr>
          <p:cNvSpPr>
            <a:spLocks noGrp="1"/>
          </p:cNvSpPr>
          <p:nvPr>
            <p:ph sz="half" idx="2"/>
          </p:nvPr>
        </p:nvSpPr>
        <p:spPr>
          <a:xfrm>
            <a:off x="6324600" y="1825625"/>
            <a:ext cx="4343400" cy="4270375"/>
          </a:xfrm>
        </p:spPr>
        <p:txBody>
          <a:bodyPr/>
          <a:lstStyle/>
          <a:p>
            <a:pPr marL="0" indent="0">
              <a:buNone/>
            </a:pPr>
            <a:r>
              <a:rPr lang="en-US" dirty="0">
                <a:solidFill>
                  <a:srgbClr val="92D050"/>
                </a:solidFill>
              </a:rPr>
              <a:t>Main Objectives</a:t>
            </a:r>
          </a:p>
          <a:p>
            <a:r>
              <a:rPr lang="en-US" dirty="0">
                <a:solidFill>
                  <a:schemeClr val="tx1"/>
                </a:solidFill>
              </a:rPr>
              <a:t>Observe if Bitcoin, Ethereum and Ripple time series are satisfiable for the use of a hybrid model</a:t>
            </a:r>
          </a:p>
          <a:p>
            <a:r>
              <a:rPr lang="en-US" dirty="0">
                <a:solidFill>
                  <a:schemeClr val="tx1"/>
                </a:solidFill>
              </a:rPr>
              <a:t>Implementing a rolling window approach to predict volatility by using the 3 models </a:t>
            </a:r>
          </a:p>
          <a:p>
            <a:r>
              <a:rPr lang="en-US" dirty="0">
                <a:solidFill>
                  <a:schemeClr val="tx1"/>
                </a:solidFill>
              </a:rPr>
              <a:t>“</a:t>
            </a:r>
            <a:r>
              <a:rPr lang="en-US" i="1" dirty="0">
                <a:solidFill>
                  <a:schemeClr val="tx1"/>
                </a:solidFill>
              </a:rPr>
              <a:t>Comparing”</a:t>
            </a:r>
            <a:r>
              <a:rPr lang="en-US" dirty="0">
                <a:solidFill>
                  <a:schemeClr val="tx1"/>
                </a:solidFill>
              </a:rPr>
              <a:t> the results of the 3 models and highlighting their significances</a:t>
            </a:r>
          </a:p>
        </p:txBody>
      </p:sp>
      <p:pic>
        <p:nvPicPr>
          <p:cNvPr id="5" name="Elemento grafico 4" descr="Home contorno">
            <a:hlinkClick r:id="rId2" action="ppaction://hlinksldjump"/>
            <a:extLst>
              <a:ext uri="{FF2B5EF4-FFF2-40B4-BE49-F238E27FC236}">
                <a16:creationId xmlns:a16="http://schemas.microsoft.com/office/drawing/2014/main" id="{6BBB3328-5A28-4606-8627-AE3A840D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1893669913"/>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DB8DFB-0F43-472A-AFEB-B7F7B9534EDE}"/>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65CE441E-C4A8-43EE-A527-4133EF4D9B9E}"/>
              </a:ext>
            </a:extLst>
          </p:cNvPr>
          <p:cNvSpPr>
            <a:spLocks noGrp="1"/>
          </p:cNvSpPr>
          <p:nvPr>
            <p:ph idx="1"/>
          </p:nvPr>
        </p:nvSpPr>
        <p:spPr/>
        <p:txBody>
          <a:bodyPr>
            <a:normAutofit/>
          </a:bodyPr>
          <a:lstStyle/>
          <a:p>
            <a:endParaRPr lang="it-IT" sz="1400" dirty="0"/>
          </a:p>
          <a:p>
            <a:r>
              <a:rPr lang="it-IT" sz="1400" dirty="0">
                <a:solidFill>
                  <a:schemeClr val="tx1"/>
                </a:solidFill>
              </a:rPr>
              <a:t>Datasets Source L</a:t>
            </a:r>
            <a:r>
              <a:rPr lang="it-IT" sz="1400" dirty="0">
                <a:solidFill>
                  <a:schemeClr val="tx1"/>
                </a:solidFill>
                <a:hlinkClick r:id="rId2">
                  <a:extLst>
                    <a:ext uri="{A12FA001-AC4F-418D-AE19-62706E023703}">
                      <ahyp:hlinkClr xmlns:ahyp="http://schemas.microsoft.com/office/drawing/2018/hyperlinkcolor" val="tx"/>
                    </a:ext>
                  </a:extLst>
                </a:hlinkClick>
              </a:rPr>
              <a:t>ink</a:t>
            </a:r>
            <a:endParaRPr lang="it-IT" sz="1400" dirty="0">
              <a:solidFill>
                <a:schemeClr val="tx1"/>
              </a:solidFill>
            </a:endParaRPr>
          </a:p>
          <a:p>
            <a:r>
              <a:rPr lang="it-IT" sz="1400" dirty="0">
                <a:solidFill>
                  <a:schemeClr val="tx1"/>
                </a:solidFill>
              </a:rPr>
              <a:t>How to </a:t>
            </a:r>
            <a:r>
              <a:rPr lang="it-IT" sz="1400" dirty="0" err="1">
                <a:solidFill>
                  <a:schemeClr val="tx1"/>
                </a:solidFill>
              </a:rPr>
              <a:t>read</a:t>
            </a:r>
            <a:r>
              <a:rPr lang="it-IT" sz="1400" dirty="0">
                <a:solidFill>
                  <a:schemeClr val="tx1"/>
                </a:solidFill>
              </a:rPr>
              <a:t> </a:t>
            </a:r>
            <a:r>
              <a:rPr lang="it-IT" sz="1400" dirty="0" err="1">
                <a:solidFill>
                  <a:schemeClr val="tx1"/>
                </a:solidFill>
              </a:rPr>
              <a:t>candlesticks</a:t>
            </a:r>
            <a:r>
              <a:rPr lang="it-IT" sz="1400" dirty="0">
                <a:solidFill>
                  <a:schemeClr val="tx1"/>
                </a:solidFill>
              </a:rPr>
              <a:t>?   </a:t>
            </a:r>
            <a:r>
              <a:rPr lang="it-IT" sz="1400" dirty="0">
                <a:solidFill>
                  <a:schemeClr val="tx1"/>
                </a:solidFill>
                <a:hlinkClick r:id="rId3">
                  <a:extLst>
                    <a:ext uri="{A12FA001-AC4F-418D-AE19-62706E023703}">
                      <ahyp:hlinkClr xmlns:ahyp="http://schemas.microsoft.com/office/drawing/2018/hyperlinkcolor" val="tx"/>
                    </a:ext>
                  </a:extLst>
                </a:hlinkClick>
              </a:rPr>
              <a:t>Link</a:t>
            </a:r>
            <a:endParaRPr lang="it-IT" sz="1400" dirty="0">
              <a:solidFill>
                <a:schemeClr val="tx1"/>
              </a:solidFill>
            </a:endParaRPr>
          </a:p>
          <a:p>
            <a:r>
              <a:rPr lang="it-IT" sz="1400" dirty="0">
                <a:solidFill>
                  <a:schemeClr val="tx1"/>
                </a:solidFill>
              </a:rPr>
              <a:t>Asset </a:t>
            </a:r>
            <a:r>
              <a:rPr lang="it-IT" sz="1400" dirty="0" err="1">
                <a:solidFill>
                  <a:schemeClr val="tx1"/>
                </a:solidFill>
              </a:rPr>
              <a:t>Returns</a:t>
            </a:r>
            <a:r>
              <a:rPr lang="it-IT" sz="1400" dirty="0">
                <a:solidFill>
                  <a:schemeClr val="tx1"/>
                </a:solidFill>
              </a:rPr>
              <a:t> </a:t>
            </a:r>
            <a:r>
              <a:rPr lang="it-IT" sz="1400" dirty="0">
                <a:solidFill>
                  <a:schemeClr val="tx1"/>
                </a:solidFill>
                <a:hlinkClick r:id="rId4"/>
              </a:rPr>
              <a:t>Link</a:t>
            </a:r>
            <a:endParaRPr lang="it-IT" sz="1400" dirty="0">
              <a:solidFill>
                <a:schemeClr val="tx1"/>
              </a:solidFill>
            </a:endParaRPr>
          </a:p>
          <a:p>
            <a:r>
              <a:rPr lang="en-US" sz="1400" i="0" dirty="0">
                <a:solidFill>
                  <a:schemeClr val="tx1"/>
                </a:solidFill>
                <a:effectLst/>
              </a:rPr>
              <a:t>MAE, MSE, RMSE, Coefficient of Determination, Adjusted R Squared — Which Metric is Better? </a:t>
            </a:r>
            <a:r>
              <a:rPr lang="en-US" sz="1400" i="0" dirty="0">
                <a:solidFill>
                  <a:schemeClr val="tx1"/>
                </a:solidFill>
                <a:effectLst/>
                <a:hlinkClick r:id="rId5"/>
              </a:rPr>
              <a:t>Link</a:t>
            </a:r>
            <a:endParaRPr lang="en-US" sz="1400" i="0" dirty="0">
              <a:solidFill>
                <a:schemeClr val="tx1"/>
              </a:solidFill>
              <a:effectLst/>
            </a:endParaRPr>
          </a:p>
          <a:p>
            <a:r>
              <a:rPr lang="en-US" sz="1400" dirty="0">
                <a:solidFill>
                  <a:schemeClr val="tx1"/>
                </a:solidFill>
              </a:rPr>
              <a:t>From the book “</a:t>
            </a:r>
            <a:r>
              <a:rPr lang="en-US" sz="1400" i="1" dirty="0">
                <a:solidFill>
                  <a:schemeClr val="tx1"/>
                </a:solidFill>
              </a:rPr>
              <a:t>Blockchain  2021</a:t>
            </a:r>
            <a:r>
              <a:rPr lang="en-US" sz="1400" dirty="0">
                <a:solidFill>
                  <a:schemeClr val="tx1"/>
                </a:solidFill>
              </a:rPr>
              <a:t>”,  Nathan Real  </a:t>
            </a:r>
          </a:p>
          <a:p>
            <a:r>
              <a:rPr lang="en-US" sz="1400" i="0" dirty="0">
                <a:solidFill>
                  <a:schemeClr val="tx1"/>
                </a:solidFill>
                <a:effectLst/>
              </a:rPr>
              <a:t>GARCH Modelling of Cryptocurrencies, </a:t>
            </a:r>
            <a:r>
              <a:rPr lang="en-US" sz="1400" i="0" dirty="0">
                <a:solidFill>
                  <a:schemeClr val="tx1"/>
                </a:solidFill>
                <a:effectLst/>
                <a:hlinkClick r:id="rId6"/>
              </a:rPr>
              <a:t>Link</a:t>
            </a:r>
            <a:endParaRPr lang="en-US" sz="1400" i="0" dirty="0">
              <a:solidFill>
                <a:schemeClr val="tx1"/>
              </a:solidFill>
              <a:effectLst/>
            </a:endParaRPr>
          </a:p>
          <a:p>
            <a:pPr marL="0" indent="0">
              <a:buNone/>
            </a:pPr>
            <a:r>
              <a:rPr lang="en-US" sz="1400" i="0" dirty="0">
                <a:solidFill>
                  <a:schemeClr val="tx1"/>
                </a:solidFill>
                <a:effectLst/>
              </a:rPr>
              <a:t> </a:t>
            </a:r>
          </a:p>
          <a:p>
            <a:endParaRPr lang="en-US" sz="1400" i="0" dirty="0">
              <a:solidFill>
                <a:schemeClr val="tx1"/>
              </a:solidFill>
              <a:effectLst/>
            </a:endParaRPr>
          </a:p>
          <a:p>
            <a:endParaRPr lang="it-IT" sz="1400" dirty="0">
              <a:solidFill>
                <a:schemeClr val="tx1"/>
              </a:solidFill>
            </a:endParaRPr>
          </a:p>
        </p:txBody>
      </p:sp>
    </p:spTree>
    <p:extLst>
      <p:ext uri="{BB962C8B-B14F-4D97-AF65-F5344CB8AC3E}">
        <p14:creationId xmlns:p14="http://schemas.microsoft.com/office/powerpoint/2010/main" val="40355915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lemento grafico 13" descr="Aggiorna con riempimento a tinta unita">
            <a:extLst>
              <a:ext uri="{FF2B5EF4-FFF2-40B4-BE49-F238E27FC236}">
                <a16:creationId xmlns:a16="http://schemas.microsoft.com/office/drawing/2014/main" id="{826A1071-762E-4F40-801F-E07B8B66131A}"/>
              </a:ext>
            </a:extLst>
          </p:cNvPr>
          <p:cNvPicPr>
            <a:picLocks noChangeAspect="1"/>
          </p:cNvPicPr>
          <p:nvPr/>
        </p:nvPicPr>
        <p:blipFill>
          <a:blip r:embed="rId2">
            <a:alphaModFix amt="29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1192" flipV="1">
            <a:off x="2900942" y="-550787"/>
            <a:ext cx="7398233" cy="7398233"/>
          </a:xfrm>
          <a:prstGeom prst="rect">
            <a:avLst/>
          </a:prstGeom>
          <a:effectLst>
            <a:softEdge rad="127000"/>
          </a:effectLst>
        </p:spPr>
      </p:pic>
      <p:sp>
        <p:nvSpPr>
          <p:cNvPr id="2" name="Titolo 1">
            <a:extLst>
              <a:ext uri="{FF2B5EF4-FFF2-40B4-BE49-F238E27FC236}">
                <a16:creationId xmlns:a16="http://schemas.microsoft.com/office/drawing/2014/main" id="{58E028DB-C037-4435-B75E-76843575D8D7}"/>
              </a:ext>
            </a:extLst>
          </p:cNvPr>
          <p:cNvSpPr>
            <a:spLocks noGrp="1"/>
          </p:cNvSpPr>
          <p:nvPr>
            <p:ph type="title"/>
          </p:nvPr>
        </p:nvSpPr>
        <p:spPr>
          <a:xfrm>
            <a:off x="1280646" y="223872"/>
            <a:ext cx="9144000" cy="547464"/>
          </a:xfrm>
        </p:spPr>
        <p:txBody>
          <a:bodyPr>
            <a:noAutofit/>
          </a:bodyPr>
          <a:lstStyle/>
          <a:p>
            <a:r>
              <a:rPr lang="it-IT" dirty="0" err="1"/>
              <a:t>Methodology</a:t>
            </a:r>
            <a:endParaRPr lang="it-IT" dirty="0"/>
          </a:p>
        </p:txBody>
      </p:sp>
      <p:sp>
        <p:nvSpPr>
          <p:cNvPr id="5" name="Rettangolo con angoli arrotondati 4">
            <a:extLst>
              <a:ext uri="{FF2B5EF4-FFF2-40B4-BE49-F238E27FC236}">
                <a16:creationId xmlns:a16="http://schemas.microsoft.com/office/drawing/2014/main" id="{433E873D-539E-44A8-AB18-12F2D19B8A16}"/>
              </a:ext>
            </a:extLst>
          </p:cNvPr>
          <p:cNvSpPr/>
          <p:nvPr/>
        </p:nvSpPr>
        <p:spPr>
          <a:xfrm>
            <a:off x="1731507" y="2784867"/>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4" action="ppaction://hlinksldjump">
                  <a:extLst>
                    <a:ext uri="{A12FA001-AC4F-418D-AE19-62706E023703}">
                      <ahyp:hlinkClr xmlns:ahyp="http://schemas.microsoft.com/office/drawing/2018/hyperlinkcolor" val="tx"/>
                    </a:ext>
                  </a:extLst>
                </a:hlinkClick>
              </a:rPr>
              <a:t>Conclusion</a:t>
            </a:r>
            <a:endParaRPr lang="it-IT" b="1" dirty="0">
              <a:solidFill>
                <a:schemeClr val="tx1"/>
              </a:solidFill>
            </a:endParaRPr>
          </a:p>
        </p:txBody>
      </p:sp>
      <p:sp>
        <p:nvSpPr>
          <p:cNvPr id="10" name="Rettangolo con angoli arrotondati 9">
            <a:extLst>
              <a:ext uri="{FF2B5EF4-FFF2-40B4-BE49-F238E27FC236}">
                <a16:creationId xmlns:a16="http://schemas.microsoft.com/office/drawing/2014/main" id="{BEF170BC-357F-44DF-A4F7-C23C43828707}"/>
              </a:ext>
            </a:extLst>
          </p:cNvPr>
          <p:cNvSpPr/>
          <p:nvPr/>
        </p:nvSpPr>
        <p:spPr>
          <a:xfrm>
            <a:off x="8579768" y="436510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5" action="ppaction://hlinksldjump">
                  <a:extLst>
                    <a:ext uri="{A12FA001-AC4F-418D-AE19-62706E023703}">
                      <ahyp:hlinkClr xmlns:ahyp="http://schemas.microsoft.com/office/drawing/2018/hyperlinkcolor" val="tx"/>
                    </a:ext>
                  </a:extLst>
                </a:hlinkClick>
              </a:rPr>
              <a:t>Prediction Models</a:t>
            </a:r>
            <a:endParaRPr lang="it-IT" b="1" dirty="0">
              <a:solidFill>
                <a:schemeClr val="tx1"/>
              </a:solidFill>
            </a:endParaRPr>
          </a:p>
        </p:txBody>
      </p:sp>
      <p:sp>
        <p:nvSpPr>
          <p:cNvPr id="11" name="Rettangolo con angoli arrotondati 10">
            <a:extLst>
              <a:ext uri="{FF2B5EF4-FFF2-40B4-BE49-F238E27FC236}">
                <a16:creationId xmlns:a16="http://schemas.microsoft.com/office/drawing/2014/main" id="{6BA026D8-168C-4262-B8CC-79E9B8EADF31}"/>
              </a:ext>
            </a:extLst>
          </p:cNvPr>
          <p:cNvSpPr/>
          <p:nvPr/>
        </p:nvSpPr>
        <p:spPr>
          <a:xfrm>
            <a:off x="8579768" y="287446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6" action="ppaction://hlinksldjump">
                  <a:extLst>
                    <a:ext uri="{A12FA001-AC4F-418D-AE19-62706E023703}">
                      <ahyp:hlinkClr xmlns:ahyp="http://schemas.microsoft.com/office/drawing/2018/hyperlinkcolor" val="tx"/>
                    </a:ext>
                  </a:extLst>
                </a:hlinkClick>
              </a:rPr>
              <a:t>Data</a:t>
            </a:r>
            <a:r>
              <a:rPr lang="it-IT" b="1" dirty="0">
                <a:solidFill>
                  <a:srgbClr val="47B8C7"/>
                </a:solidFill>
                <a:hlinkClick r:id="rId6" action="ppaction://hlinksldjump">
                  <a:extLst>
                    <a:ext uri="{A12FA001-AC4F-418D-AE19-62706E023703}">
                      <ahyp:hlinkClr xmlns:ahyp="http://schemas.microsoft.com/office/drawing/2018/hyperlinkcolor" val="tx"/>
                    </a:ext>
                  </a:extLst>
                </a:hlinkClick>
              </a:rPr>
              <a:t> </a:t>
            </a:r>
            <a:r>
              <a:rPr lang="it-IT" b="1" dirty="0" err="1">
                <a:solidFill>
                  <a:schemeClr val="tx1"/>
                </a:solidFill>
                <a:hlinkClick r:id="rId6" action="ppaction://hlinksldjump">
                  <a:extLst>
                    <a:ext uri="{A12FA001-AC4F-418D-AE19-62706E023703}">
                      <ahyp:hlinkClr xmlns:ahyp="http://schemas.microsoft.com/office/drawing/2018/hyperlinkcolor" val="tx"/>
                    </a:ext>
                  </a:extLst>
                </a:hlinkClick>
              </a:rPr>
              <a:t>Cleaning</a:t>
            </a:r>
            <a:endParaRPr lang="it-IT" b="1" dirty="0">
              <a:solidFill>
                <a:schemeClr val="tx1"/>
              </a:solidFill>
            </a:endParaRPr>
          </a:p>
        </p:txBody>
      </p:sp>
      <p:sp>
        <p:nvSpPr>
          <p:cNvPr id="12" name="Rettangolo con angoli arrotondati 11">
            <a:extLst>
              <a:ext uri="{FF2B5EF4-FFF2-40B4-BE49-F238E27FC236}">
                <a16:creationId xmlns:a16="http://schemas.microsoft.com/office/drawing/2014/main" id="{AEC547C7-A1F4-4BED-A232-C759AE91A104}"/>
              </a:ext>
            </a:extLst>
          </p:cNvPr>
          <p:cNvSpPr/>
          <p:nvPr/>
        </p:nvSpPr>
        <p:spPr>
          <a:xfrm>
            <a:off x="6600058" y="1414840"/>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7" action="ppaction://hlinksldjump">
                  <a:extLst>
                    <a:ext uri="{A12FA001-AC4F-418D-AE19-62706E023703}">
                      <ahyp:hlinkClr xmlns:ahyp="http://schemas.microsoft.com/office/drawing/2018/hyperlinkcolor" val="tx"/>
                    </a:ext>
                  </a:extLst>
                </a:hlinkClick>
              </a:rPr>
              <a:t>Data Exploration</a:t>
            </a:r>
            <a:endParaRPr lang="it-IT" b="1" dirty="0">
              <a:solidFill>
                <a:schemeClr val="tx1"/>
              </a:solidFill>
            </a:endParaRPr>
          </a:p>
        </p:txBody>
      </p:sp>
      <p:sp>
        <p:nvSpPr>
          <p:cNvPr id="13" name="Rettangolo con angoli arrotondati 12">
            <a:extLst>
              <a:ext uri="{FF2B5EF4-FFF2-40B4-BE49-F238E27FC236}">
                <a16:creationId xmlns:a16="http://schemas.microsoft.com/office/drawing/2014/main" id="{6BDB0535-53C3-422C-94B8-D777DC2CCEF6}"/>
              </a:ext>
            </a:extLst>
          </p:cNvPr>
          <p:cNvSpPr/>
          <p:nvPr/>
        </p:nvSpPr>
        <p:spPr>
          <a:xfrm>
            <a:off x="3503712" y="1407928"/>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8" action="ppaction://hlinksldjump">
                  <a:extLst>
                    <a:ext uri="{A12FA001-AC4F-418D-AE19-62706E023703}">
                      <ahyp:hlinkClr xmlns:ahyp="http://schemas.microsoft.com/office/drawing/2018/hyperlinkcolor" val="tx"/>
                    </a:ext>
                  </a:extLst>
                </a:hlinkClick>
              </a:rPr>
              <a:t>Business Understanding</a:t>
            </a:r>
            <a:endParaRPr lang="it-IT" b="1" dirty="0">
              <a:solidFill>
                <a:schemeClr val="tx1"/>
              </a:solidFill>
            </a:endParaRPr>
          </a:p>
        </p:txBody>
      </p:sp>
      <p:sp>
        <p:nvSpPr>
          <p:cNvPr id="15" name="Rettangolo con angoli arrotondati 14">
            <a:extLst>
              <a:ext uri="{FF2B5EF4-FFF2-40B4-BE49-F238E27FC236}">
                <a16:creationId xmlns:a16="http://schemas.microsoft.com/office/drawing/2014/main" id="{E590B200-9A59-416D-8C1C-60474F488E22}"/>
              </a:ext>
            </a:extLst>
          </p:cNvPr>
          <p:cNvSpPr/>
          <p:nvPr/>
        </p:nvSpPr>
        <p:spPr>
          <a:xfrm>
            <a:off x="5051884" y="5085184"/>
            <a:ext cx="2088232" cy="72008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hlinkClick r:id="rId9" action="ppaction://hlinksldjump">
                  <a:extLst>
                    <a:ext uri="{A12FA001-AC4F-418D-AE19-62706E023703}">
                      <ahyp:hlinkClr xmlns:ahyp="http://schemas.microsoft.com/office/drawing/2018/hyperlinkcolor" val="tx"/>
                    </a:ext>
                  </a:extLst>
                </a:hlinkClick>
              </a:rPr>
              <a:t>Evaluation</a:t>
            </a:r>
            <a:endParaRPr lang="it-IT" b="1" dirty="0">
              <a:solidFill>
                <a:schemeClr val="tx1"/>
              </a:solidFill>
            </a:endParaRPr>
          </a:p>
        </p:txBody>
      </p:sp>
      <p:pic>
        <p:nvPicPr>
          <p:cNvPr id="27" name="Immagine 26">
            <a:extLst>
              <a:ext uri="{FF2B5EF4-FFF2-40B4-BE49-F238E27FC236}">
                <a16:creationId xmlns:a16="http://schemas.microsoft.com/office/drawing/2014/main" id="{8BDFF2EB-3B66-4C78-AF3F-E98ED3621F48}"/>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223869" y="2637046"/>
            <a:ext cx="1744261" cy="1728058"/>
          </a:xfrm>
          <a:prstGeom prst="rect">
            <a:avLst/>
          </a:prstGeom>
          <a:ln>
            <a:noFill/>
          </a:ln>
        </p:spPr>
      </p:pic>
      <p:cxnSp>
        <p:nvCxnSpPr>
          <p:cNvPr id="29" name="Connettore 2 28">
            <a:extLst>
              <a:ext uri="{FF2B5EF4-FFF2-40B4-BE49-F238E27FC236}">
                <a16:creationId xmlns:a16="http://schemas.microsoft.com/office/drawing/2014/main" id="{09ADA3B9-0452-405A-B7B7-2D1211A9C567}"/>
              </a:ext>
            </a:extLst>
          </p:cNvPr>
          <p:cNvCxnSpPr>
            <a:stCxn id="13" idx="3"/>
            <a:endCxn id="12" idx="1"/>
          </p:cNvCxnSpPr>
          <p:nvPr/>
        </p:nvCxnSpPr>
        <p:spPr>
          <a:xfrm>
            <a:off x="5591944" y="1767968"/>
            <a:ext cx="1008114" cy="6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E868DA2-130F-4146-9AFC-85061E516550}"/>
              </a:ext>
            </a:extLst>
          </p:cNvPr>
          <p:cNvCxnSpPr>
            <a:cxnSpLocks/>
          </p:cNvCxnSpPr>
          <p:nvPr/>
        </p:nvCxnSpPr>
        <p:spPr>
          <a:xfrm flipH="1">
            <a:off x="5591944" y="1916832"/>
            <a:ext cx="10081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9F3E2983-F029-4E9B-9EAD-6F9C8D680219}"/>
              </a:ext>
            </a:extLst>
          </p:cNvPr>
          <p:cNvCxnSpPr>
            <a:cxnSpLocks/>
          </p:cNvCxnSpPr>
          <p:nvPr/>
        </p:nvCxnSpPr>
        <p:spPr>
          <a:xfrm>
            <a:off x="9552384" y="3645024"/>
            <a:ext cx="0" cy="720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9B15521B-A21D-4CBA-9B5F-5B16D0C2E7D4}"/>
              </a:ext>
            </a:extLst>
          </p:cNvPr>
          <p:cNvCxnSpPr>
            <a:cxnSpLocks/>
          </p:cNvCxnSpPr>
          <p:nvPr/>
        </p:nvCxnSpPr>
        <p:spPr>
          <a:xfrm flipV="1">
            <a:off x="9768408" y="3645024"/>
            <a:ext cx="0" cy="648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C7003C38-775C-4B37-8F18-2613219BCDAA}"/>
              </a:ext>
            </a:extLst>
          </p:cNvPr>
          <p:cNvSpPr txBox="1"/>
          <p:nvPr/>
        </p:nvSpPr>
        <p:spPr>
          <a:xfrm>
            <a:off x="5763930" y="2778998"/>
            <a:ext cx="1008114" cy="369332"/>
          </a:xfrm>
          <a:prstGeom prst="rect">
            <a:avLst/>
          </a:prstGeom>
          <a:noFill/>
        </p:spPr>
        <p:txBody>
          <a:bodyPr wrap="square" rtlCol="0">
            <a:spAutoFit/>
          </a:bodyPr>
          <a:lstStyle/>
          <a:p>
            <a:r>
              <a:rPr lang="it-IT" dirty="0"/>
              <a:t>Data</a:t>
            </a:r>
          </a:p>
        </p:txBody>
      </p:sp>
      <p:sp>
        <p:nvSpPr>
          <p:cNvPr id="3" name="CasellaDiTesto 2">
            <a:extLst>
              <a:ext uri="{FF2B5EF4-FFF2-40B4-BE49-F238E27FC236}">
                <a16:creationId xmlns:a16="http://schemas.microsoft.com/office/drawing/2014/main" id="{7775F4E9-2E4F-442E-BA7B-4089C5CAF443}"/>
              </a:ext>
            </a:extLst>
          </p:cNvPr>
          <p:cNvSpPr txBox="1"/>
          <p:nvPr/>
        </p:nvSpPr>
        <p:spPr>
          <a:xfrm>
            <a:off x="5640572" y="2971800"/>
            <a:ext cx="914400" cy="914400"/>
          </a:xfrm>
          <a:prstGeom prst="rect">
            <a:avLst/>
          </a:prstGeom>
          <a:noFill/>
        </p:spPr>
        <p:txBody>
          <a:bodyPr wrap="square" rtlCol="0">
            <a:spAutoFit/>
          </a:bodyPr>
          <a:lstStyle/>
          <a:p>
            <a:endParaRPr lang="it-IT" dirty="0"/>
          </a:p>
        </p:txBody>
      </p:sp>
      <p:sp>
        <p:nvSpPr>
          <p:cNvPr id="4" name="CasellaDiTesto 3">
            <a:extLst>
              <a:ext uri="{FF2B5EF4-FFF2-40B4-BE49-F238E27FC236}">
                <a16:creationId xmlns:a16="http://schemas.microsoft.com/office/drawing/2014/main" id="{B57A341F-CDBE-4ED7-9F3D-68206531A81D}"/>
              </a:ext>
            </a:extLst>
          </p:cNvPr>
          <p:cNvSpPr txBox="1"/>
          <p:nvPr/>
        </p:nvSpPr>
        <p:spPr>
          <a:xfrm>
            <a:off x="6772044" y="154630"/>
            <a:ext cx="3572428" cy="1169551"/>
          </a:xfrm>
          <a:prstGeom prst="rect">
            <a:avLst/>
          </a:prstGeom>
          <a:noFill/>
        </p:spPr>
        <p:txBody>
          <a:bodyPr wrap="square" rtlCol="0">
            <a:spAutoFit/>
          </a:bodyPr>
          <a:lstStyle/>
          <a:p>
            <a:pPr marL="285750" indent="-285750">
              <a:buFontTx/>
              <a:buChar char="-"/>
            </a:pPr>
            <a:endParaRPr lang="it-IT" sz="1400" dirty="0"/>
          </a:p>
          <a:p>
            <a:pPr marL="285750" indent="-285750">
              <a:buFontTx/>
              <a:buChar char="-"/>
            </a:pPr>
            <a:r>
              <a:rPr lang="it-IT" sz="1400" dirty="0"/>
              <a:t>Data Setting</a:t>
            </a:r>
          </a:p>
          <a:p>
            <a:pPr marL="285750" indent="-285750">
              <a:buFontTx/>
              <a:buChar char="-"/>
            </a:pPr>
            <a:r>
              <a:rPr lang="it-IT" sz="1400" dirty="0"/>
              <a:t>Trends Plot (</a:t>
            </a:r>
            <a:r>
              <a:rPr lang="it-IT" sz="1400" dirty="0" err="1"/>
              <a:t>based</a:t>
            </a:r>
            <a:r>
              <a:rPr lang="it-IT" sz="1400" dirty="0"/>
              <a:t> on ‘Close’ prices)</a:t>
            </a:r>
          </a:p>
          <a:p>
            <a:pPr marL="285750" indent="-285750">
              <a:buFontTx/>
              <a:buChar char="-"/>
            </a:pPr>
            <a:r>
              <a:rPr lang="it-IT" sz="1400" dirty="0"/>
              <a:t>Total </a:t>
            </a:r>
            <a:r>
              <a:rPr lang="it-IT" sz="1400" dirty="0" err="1"/>
              <a:t>traded</a:t>
            </a:r>
            <a:endParaRPr lang="it-IT" sz="1400" dirty="0"/>
          </a:p>
          <a:p>
            <a:pPr marL="285750" indent="-285750">
              <a:buFontTx/>
              <a:buChar char="-"/>
            </a:pPr>
            <a:r>
              <a:rPr lang="it-IT" sz="1400" dirty="0" err="1"/>
              <a:t>Candlesticks</a:t>
            </a:r>
            <a:endParaRPr lang="it-IT" sz="1400" dirty="0"/>
          </a:p>
        </p:txBody>
      </p:sp>
      <p:sp>
        <p:nvSpPr>
          <p:cNvPr id="6" name="CasellaDiTesto 5">
            <a:extLst>
              <a:ext uri="{FF2B5EF4-FFF2-40B4-BE49-F238E27FC236}">
                <a16:creationId xmlns:a16="http://schemas.microsoft.com/office/drawing/2014/main" id="{603E4E87-57CB-40FA-886A-4EEAB212C05F}"/>
              </a:ext>
            </a:extLst>
          </p:cNvPr>
          <p:cNvSpPr txBox="1"/>
          <p:nvPr/>
        </p:nvSpPr>
        <p:spPr>
          <a:xfrm>
            <a:off x="9696404" y="2110560"/>
            <a:ext cx="2446626" cy="523220"/>
          </a:xfrm>
          <a:prstGeom prst="rect">
            <a:avLst/>
          </a:prstGeom>
          <a:noFill/>
        </p:spPr>
        <p:txBody>
          <a:bodyPr wrap="square" rtlCol="0">
            <a:spAutoFit/>
          </a:bodyPr>
          <a:lstStyle/>
          <a:p>
            <a:pPr marL="285750" indent="-285750">
              <a:buFontTx/>
              <a:buChar char="-"/>
            </a:pPr>
            <a:r>
              <a:rPr lang="it-IT" sz="1400" dirty="0" err="1"/>
              <a:t>Dropping</a:t>
            </a:r>
            <a:r>
              <a:rPr lang="it-IT" sz="1400" dirty="0"/>
              <a:t>  </a:t>
            </a:r>
            <a:r>
              <a:rPr lang="it-IT" sz="1400" dirty="0" err="1"/>
              <a:t>NaN</a:t>
            </a:r>
            <a:r>
              <a:rPr lang="it-IT" sz="1400" dirty="0"/>
              <a:t> </a:t>
            </a:r>
            <a:r>
              <a:rPr lang="it-IT" sz="1400" dirty="0" err="1"/>
              <a:t>rows</a:t>
            </a:r>
            <a:endParaRPr lang="it-IT" sz="1400" dirty="0"/>
          </a:p>
          <a:p>
            <a:pPr marL="285750" indent="-285750">
              <a:buFontTx/>
              <a:buChar char="-"/>
            </a:pPr>
            <a:r>
              <a:rPr lang="it-IT" sz="1400" dirty="0" err="1"/>
              <a:t>Calculation</a:t>
            </a:r>
            <a:r>
              <a:rPr lang="it-IT" sz="1400" dirty="0"/>
              <a:t> of </a:t>
            </a:r>
            <a:r>
              <a:rPr lang="it-IT" sz="1400" dirty="0" err="1"/>
              <a:t>Volatility</a:t>
            </a:r>
            <a:endParaRPr lang="it-IT" sz="1400" dirty="0"/>
          </a:p>
        </p:txBody>
      </p:sp>
      <p:sp>
        <p:nvSpPr>
          <p:cNvPr id="7" name="CasellaDiTesto 6">
            <a:extLst>
              <a:ext uri="{FF2B5EF4-FFF2-40B4-BE49-F238E27FC236}">
                <a16:creationId xmlns:a16="http://schemas.microsoft.com/office/drawing/2014/main" id="{103FA17D-9597-409A-8523-90BDC1448274}"/>
              </a:ext>
            </a:extLst>
          </p:cNvPr>
          <p:cNvSpPr txBox="1"/>
          <p:nvPr/>
        </p:nvSpPr>
        <p:spPr>
          <a:xfrm>
            <a:off x="8832304" y="5157259"/>
            <a:ext cx="2704761" cy="738664"/>
          </a:xfrm>
          <a:prstGeom prst="rect">
            <a:avLst/>
          </a:prstGeom>
          <a:noFill/>
        </p:spPr>
        <p:txBody>
          <a:bodyPr wrap="square" rtlCol="0">
            <a:spAutoFit/>
          </a:bodyPr>
          <a:lstStyle/>
          <a:p>
            <a:pPr marL="285750" indent="-285750">
              <a:buFontTx/>
              <a:buChar char="-"/>
            </a:pPr>
            <a:r>
              <a:rPr lang="it-IT" sz="1400" dirty="0"/>
              <a:t>GARCH</a:t>
            </a:r>
          </a:p>
          <a:p>
            <a:pPr marL="285750" indent="-285750">
              <a:buFontTx/>
              <a:buChar char="-"/>
            </a:pPr>
            <a:r>
              <a:rPr lang="it-IT" sz="1400" dirty="0"/>
              <a:t>LSTM</a:t>
            </a:r>
          </a:p>
          <a:p>
            <a:pPr marL="285750" indent="-285750">
              <a:buFontTx/>
              <a:buChar char="-"/>
            </a:pPr>
            <a:r>
              <a:rPr lang="it-IT" sz="1400" dirty="0"/>
              <a:t>GARCH+LSTM</a:t>
            </a:r>
          </a:p>
        </p:txBody>
      </p:sp>
      <p:sp>
        <p:nvSpPr>
          <p:cNvPr id="9" name="CasellaDiTesto 8">
            <a:extLst>
              <a:ext uri="{FF2B5EF4-FFF2-40B4-BE49-F238E27FC236}">
                <a16:creationId xmlns:a16="http://schemas.microsoft.com/office/drawing/2014/main" id="{994D501C-BB5B-41D2-9444-5FCBF7447C9A}"/>
              </a:ext>
            </a:extLst>
          </p:cNvPr>
          <p:cNvSpPr txBox="1"/>
          <p:nvPr/>
        </p:nvSpPr>
        <p:spPr>
          <a:xfrm>
            <a:off x="5051884" y="5895923"/>
            <a:ext cx="2111576" cy="523220"/>
          </a:xfrm>
          <a:prstGeom prst="rect">
            <a:avLst/>
          </a:prstGeom>
          <a:noFill/>
        </p:spPr>
        <p:txBody>
          <a:bodyPr wrap="square" rtlCol="0">
            <a:spAutoFit/>
          </a:bodyPr>
          <a:lstStyle/>
          <a:p>
            <a:r>
              <a:rPr lang="it-IT" sz="1400" dirty="0"/>
              <a:t>-   MSE Analysis</a:t>
            </a:r>
          </a:p>
          <a:p>
            <a:r>
              <a:rPr lang="it-IT" sz="1400" dirty="0"/>
              <a:t>-   RSME Analysis</a:t>
            </a:r>
          </a:p>
        </p:txBody>
      </p:sp>
      <p:cxnSp>
        <p:nvCxnSpPr>
          <p:cNvPr id="17" name="Connettore a gomito 16">
            <a:extLst>
              <a:ext uri="{FF2B5EF4-FFF2-40B4-BE49-F238E27FC236}">
                <a16:creationId xmlns:a16="http://schemas.microsoft.com/office/drawing/2014/main" id="{1A918862-4ED9-4281-A21C-2740BB64E673}"/>
              </a:ext>
            </a:extLst>
          </p:cNvPr>
          <p:cNvCxnSpPr>
            <a:cxnSpLocks/>
            <a:endCxn id="5" idx="2"/>
          </p:cNvCxnSpPr>
          <p:nvPr/>
        </p:nvCxnSpPr>
        <p:spPr>
          <a:xfrm rot="10800000">
            <a:off x="2775624" y="3504948"/>
            <a:ext cx="2335665" cy="20803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82613574-E562-48D6-AB43-37B449FB8559}"/>
              </a:ext>
            </a:extLst>
          </p:cNvPr>
          <p:cNvCxnSpPr>
            <a:cxnSpLocks/>
            <a:stCxn id="15" idx="1"/>
          </p:cNvCxnSpPr>
          <p:nvPr/>
        </p:nvCxnSpPr>
        <p:spPr>
          <a:xfrm rot="10800000">
            <a:off x="4034164" y="2110560"/>
            <a:ext cx="1017721" cy="333466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92A1B65C-2D71-454A-8144-6D01BF70AE5E}"/>
              </a:ext>
            </a:extLst>
          </p:cNvPr>
          <p:cNvCxnSpPr>
            <a:cxnSpLocks/>
            <a:endCxn id="11" idx="0"/>
          </p:cNvCxnSpPr>
          <p:nvPr/>
        </p:nvCxnSpPr>
        <p:spPr>
          <a:xfrm rot="16200000" flipH="1">
            <a:off x="8606295" y="1856875"/>
            <a:ext cx="1099584" cy="935594"/>
          </a:xfrm>
          <a:prstGeom prst="bentConnector3">
            <a:avLst>
              <a:gd name="adj1" fmla="val -28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ttore a gomito 30">
            <a:extLst>
              <a:ext uri="{FF2B5EF4-FFF2-40B4-BE49-F238E27FC236}">
                <a16:creationId xmlns:a16="http://schemas.microsoft.com/office/drawing/2014/main" id="{C341EBBA-05DD-4A5C-B44B-B1113D447597}"/>
              </a:ext>
            </a:extLst>
          </p:cNvPr>
          <p:cNvCxnSpPr>
            <a:cxnSpLocks/>
          </p:cNvCxnSpPr>
          <p:nvPr/>
        </p:nvCxnSpPr>
        <p:spPr>
          <a:xfrm rot="10800000" flipV="1">
            <a:off x="7133804" y="5085183"/>
            <a:ext cx="1593928" cy="450699"/>
          </a:xfrm>
          <a:prstGeom prst="bentConnector3">
            <a:avLst>
              <a:gd name="adj1" fmla="val -3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752798"/>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CDE97-0158-46F1-BDCC-C8C9EA2672DE}"/>
              </a:ext>
            </a:extLst>
          </p:cNvPr>
          <p:cNvSpPr>
            <a:spLocks noGrp="1"/>
          </p:cNvSpPr>
          <p:nvPr>
            <p:ph type="title"/>
          </p:nvPr>
        </p:nvSpPr>
        <p:spPr>
          <a:xfrm>
            <a:off x="1775520" y="260648"/>
            <a:ext cx="8892480" cy="838200"/>
          </a:xfrm>
        </p:spPr>
        <p:txBody>
          <a:bodyPr/>
          <a:lstStyle/>
          <a:p>
            <a:r>
              <a:rPr lang="it-IT" dirty="0"/>
              <a:t>Business Understanding</a:t>
            </a:r>
          </a:p>
        </p:txBody>
      </p:sp>
      <p:graphicFrame>
        <p:nvGraphicFramePr>
          <p:cNvPr id="10" name="Segnaposto contenuto 9">
            <a:extLst>
              <a:ext uri="{FF2B5EF4-FFF2-40B4-BE49-F238E27FC236}">
                <a16:creationId xmlns:a16="http://schemas.microsoft.com/office/drawing/2014/main" id="{D71D4CF7-D8F6-46E3-A5CB-79890B4F8B99}"/>
              </a:ext>
            </a:extLst>
          </p:cNvPr>
          <p:cNvGraphicFramePr>
            <a:graphicFrameLocks noGrp="1"/>
          </p:cNvGraphicFramePr>
          <p:nvPr>
            <p:ph idx="1"/>
            <p:extLst>
              <p:ext uri="{D42A27DB-BD31-4B8C-83A1-F6EECF244321}">
                <p14:modId xmlns:p14="http://schemas.microsoft.com/office/powerpoint/2010/main" val="613869954"/>
              </p:ext>
            </p:extLst>
          </p:nvPr>
        </p:nvGraphicFramePr>
        <p:xfrm>
          <a:off x="1775520" y="1628800"/>
          <a:ext cx="8640960" cy="3502840"/>
        </p:xfrm>
        <a:graphic>
          <a:graphicData uri="http://schemas.openxmlformats.org/drawingml/2006/table">
            <a:tbl>
              <a:tblPr firstRow="1" firstCol="1" bandRow="1">
                <a:tableStyleId>{6E25E649-3F16-4E02-A733-19D2CDBF48F0}</a:tableStyleId>
              </a:tblPr>
              <a:tblGrid>
                <a:gridCol w="2160240">
                  <a:extLst>
                    <a:ext uri="{9D8B030D-6E8A-4147-A177-3AD203B41FA5}">
                      <a16:colId xmlns:a16="http://schemas.microsoft.com/office/drawing/2014/main" val="3766177569"/>
                    </a:ext>
                  </a:extLst>
                </a:gridCol>
                <a:gridCol w="2160240">
                  <a:extLst>
                    <a:ext uri="{9D8B030D-6E8A-4147-A177-3AD203B41FA5}">
                      <a16:colId xmlns:a16="http://schemas.microsoft.com/office/drawing/2014/main" val="2817929154"/>
                    </a:ext>
                  </a:extLst>
                </a:gridCol>
                <a:gridCol w="2160240">
                  <a:extLst>
                    <a:ext uri="{9D8B030D-6E8A-4147-A177-3AD203B41FA5}">
                      <a16:colId xmlns:a16="http://schemas.microsoft.com/office/drawing/2014/main" val="816732144"/>
                    </a:ext>
                  </a:extLst>
                </a:gridCol>
                <a:gridCol w="2160240">
                  <a:extLst>
                    <a:ext uri="{9D8B030D-6E8A-4147-A177-3AD203B41FA5}">
                      <a16:colId xmlns:a16="http://schemas.microsoft.com/office/drawing/2014/main" val="4174161007"/>
                    </a:ext>
                  </a:extLst>
                </a:gridCol>
              </a:tblGrid>
              <a:tr h="490554">
                <a:tc>
                  <a:txBody>
                    <a:bodyPr/>
                    <a:lstStyle/>
                    <a:p>
                      <a:pPr fontAlgn="ctr"/>
                      <a:br>
                        <a:rPr lang="it-IT" sz="1600" b="1" dirty="0">
                          <a:effectLst/>
                        </a:rPr>
                      </a:br>
                      <a:endParaRPr lang="it-IT" sz="1600" dirty="0">
                        <a:effectLst/>
                      </a:endParaRPr>
                    </a:p>
                  </a:txBody>
                  <a:tcPr marL="38793" marR="38793" marT="19396" marB="19396"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fontAlgn="ctr"/>
                      <a:r>
                        <a:rPr lang="it-IT" sz="1600" b="1" dirty="0">
                          <a:effectLst/>
                        </a:rPr>
                        <a:t>BITCOIN</a:t>
                      </a:r>
                      <a:endParaRPr lang="it-IT" sz="1600" dirty="0">
                        <a:effectLst/>
                      </a:endParaRPr>
                    </a:p>
                  </a:txBody>
                  <a:tcPr marL="38793" marR="38793" marT="19396" marB="19396"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fontAlgn="ctr"/>
                      <a:r>
                        <a:rPr lang="it-IT" sz="1600" b="1" dirty="0">
                          <a:effectLst/>
                        </a:rPr>
                        <a:t>ETHEREUM</a:t>
                      </a:r>
                      <a:endParaRPr lang="it-IT" sz="1600" dirty="0">
                        <a:effectLst/>
                      </a:endParaRPr>
                    </a:p>
                  </a:txBody>
                  <a:tcPr marL="38793" marR="38793" marT="19396" marB="19396"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600"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dirty="0">
                          <a:effectLst/>
                        </a:rPr>
                        <a:t>RIPPLE</a:t>
                      </a:r>
                      <a:endParaRPr lang="it-IT" sz="1600" dirty="0">
                        <a:effectLst/>
                      </a:endParaRPr>
                    </a:p>
                    <a:p>
                      <a:endParaRPr lang="it-IT" sz="1600" dirty="0"/>
                    </a:p>
                  </a:txBody>
                  <a:tcPr marL="38793" marR="38793" marT="19396" marB="19396">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4095617351"/>
                  </a:ext>
                </a:extLst>
              </a:tr>
              <a:tr h="490554">
                <a:tc>
                  <a:txBody>
                    <a:bodyPr/>
                    <a:lstStyle/>
                    <a:p>
                      <a:pPr fontAlgn="ctr"/>
                      <a:r>
                        <a:rPr lang="it-IT" sz="1600" b="1">
                          <a:effectLst/>
                        </a:rPr>
                        <a:t>Algorithm</a:t>
                      </a:r>
                      <a:endParaRPr lang="it-IT" sz="1600">
                        <a:effectLst/>
                      </a:endParaRPr>
                    </a:p>
                  </a:txBody>
                  <a:tcPr marL="38793" marR="38793" marT="19396" marB="19396" anchor="ctr">
                    <a:lnT w="25400" cmpd="sng">
                      <a:noFill/>
                    </a:lnT>
                  </a:tcPr>
                </a:tc>
                <a:tc>
                  <a:txBody>
                    <a:bodyPr/>
                    <a:lstStyle/>
                    <a:p>
                      <a:pPr fontAlgn="ctr"/>
                      <a:r>
                        <a:rPr lang="it-IT" sz="1600" dirty="0" err="1">
                          <a:effectLst/>
                        </a:rPr>
                        <a:t>Proof</a:t>
                      </a:r>
                      <a:r>
                        <a:rPr lang="it-IT" sz="1600" dirty="0">
                          <a:effectLst/>
                        </a:rPr>
                        <a:t>-of-work</a:t>
                      </a:r>
                    </a:p>
                    <a:p>
                      <a:pPr fontAlgn="ctr"/>
                      <a:r>
                        <a:rPr lang="it-IT" sz="1600" dirty="0">
                          <a:effectLst/>
                        </a:rPr>
                        <a:t>SHA-256</a:t>
                      </a:r>
                    </a:p>
                  </a:txBody>
                  <a:tcPr marL="38793" marR="38793" marT="19396" marB="19396" anchor="ctr">
                    <a:lnT w="25400" cmpd="sng">
                      <a:noFill/>
                    </a:lnT>
                  </a:tcPr>
                </a:tc>
                <a:tc>
                  <a:txBody>
                    <a:bodyPr/>
                    <a:lstStyle/>
                    <a:p>
                      <a:pPr fontAlgn="ctr"/>
                      <a:r>
                        <a:rPr lang="it-IT" sz="1600" dirty="0" err="1">
                          <a:effectLst/>
                        </a:rPr>
                        <a:t>Proof</a:t>
                      </a:r>
                      <a:r>
                        <a:rPr lang="it-IT" sz="1600" dirty="0">
                          <a:effectLst/>
                        </a:rPr>
                        <a:t>-of-work</a:t>
                      </a:r>
                    </a:p>
                    <a:p>
                      <a:pPr fontAlgn="ctr"/>
                      <a:r>
                        <a:rPr lang="it-IT" sz="1600" dirty="0" err="1">
                          <a:effectLst/>
                        </a:rPr>
                        <a:t>Ethash</a:t>
                      </a:r>
                      <a:endParaRPr lang="it-IT" sz="1600" dirty="0">
                        <a:effectLst/>
                      </a:endParaRPr>
                    </a:p>
                  </a:txBody>
                  <a:tcPr marL="38793" marR="38793" marT="19396" marB="19396" anchor="ctr">
                    <a:lnT w="25400" cmpd="sng">
                      <a:noFill/>
                    </a:lnT>
                  </a:tcPr>
                </a:tc>
                <a:tc>
                  <a:txBody>
                    <a:bodyPr/>
                    <a:lstStyle/>
                    <a:p>
                      <a:pPr fontAlgn="ctr"/>
                      <a:r>
                        <a:rPr lang="it-IT" sz="1600">
                          <a:effectLst/>
                        </a:rPr>
                        <a:t>Consensus</a:t>
                      </a:r>
                    </a:p>
                    <a:p>
                      <a:pPr fontAlgn="ctr"/>
                      <a:r>
                        <a:rPr lang="it-IT" sz="1600">
                          <a:effectLst/>
                        </a:rPr>
                        <a:t>Ripple Protocol Consensus Algorithm</a:t>
                      </a:r>
                    </a:p>
                  </a:txBody>
                  <a:tcPr marL="38793" marR="38793" marT="19396" marB="19396" anchor="ctr">
                    <a:lnT w="25400" cmpd="sng">
                      <a:noFill/>
                    </a:lnT>
                  </a:tcPr>
                </a:tc>
                <a:extLst>
                  <a:ext uri="{0D108BD9-81ED-4DB2-BD59-A6C34878D82A}">
                    <a16:rowId xmlns:a16="http://schemas.microsoft.com/office/drawing/2014/main" val="2709559690"/>
                  </a:ext>
                </a:extLst>
              </a:tr>
              <a:tr h="490554">
                <a:tc>
                  <a:txBody>
                    <a:bodyPr/>
                    <a:lstStyle/>
                    <a:p>
                      <a:pPr fontAlgn="ctr"/>
                      <a:r>
                        <a:rPr lang="it-IT" sz="1600" b="1">
                          <a:effectLst/>
                        </a:rPr>
                        <a:t>Mining </a:t>
                      </a:r>
                      <a:endParaRPr lang="it-IT" sz="1600">
                        <a:effectLst/>
                      </a:endParaRPr>
                    </a:p>
                  </a:txBody>
                  <a:tcPr marL="38793" marR="38793" marT="19396" marB="19396" anchor="ctr"/>
                </a:tc>
                <a:tc>
                  <a:txBody>
                    <a:bodyPr/>
                    <a:lstStyle/>
                    <a:p>
                      <a:pPr fontAlgn="ctr"/>
                      <a:r>
                        <a:rPr lang="it-IT" sz="1600">
                          <a:effectLst/>
                        </a:rPr>
                        <a:t>Yes</a:t>
                      </a:r>
                    </a:p>
                  </a:txBody>
                  <a:tcPr marL="38793" marR="38793" marT="19396" marB="19396" anchor="ctr"/>
                </a:tc>
                <a:tc>
                  <a:txBody>
                    <a:bodyPr/>
                    <a:lstStyle/>
                    <a:p>
                      <a:pPr fontAlgn="ctr"/>
                      <a:r>
                        <a:rPr lang="it-IT" sz="1600">
                          <a:effectLst/>
                        </a:rPr>
                        <a:t>Yes</a:t>
                      </a:r>
                    </a:p>
                  </a:txBody>
                  <a:tcPr marL="38793" marR="38793" marT="19396" marB="19396" anchor="ctr"/>
                </a:tc>
                <a:tc>
                  <a:txBody>
                    <a:bodyPr/>
                    <a:lstStyle/>
                    <a:p>
                      <a:pPr fontAlgn="ctr"/>
                      <a:r>
                        <a:rPr lang="it-IT" sz="1600">
                          <a:effectLst/>
                        </a:rPr>
                        <a:t>No</a:t>
                      </a:r>
                    </a:p>
                  </a:txBody>
                  <a:tcPr marL="38793" marR="38793" marT="19396" marB="19396" anchor="ctr"/>
                </a:tc>
                <a:extLst>
                  <a:ext uri="{0D108BD9-81ED-4DB2-BD59-A6C34878D82A}">
                    <a16:rowId xmlns:a16="http://schemas.microsoft.com/office/drawing/2014/main" val="510993524"/>
                  </a:ext>
                </a:extLst>
              </a:tr>
              <a:tr h="490554">
                <a:tc>
                  <a:txBody>
                    <a:bodyPr/>
                    <a:lstStyle/>
                    <a:p>
                      <a:pPr fontAlgn="ctr"/>
                      <a:r>
                        <a:rPr lang="it-IT" sz="1600" b="1" dirty="0">
                          <a:effectLst/>
                        </a:rPr>
                        <a:t>Maximum Supply</a:t>
                      </a:r>
                      <a:endParaRPr lang="it-IT" sz="1600" dirty="0">
                        <a:effectLst/>
                      </a:endParaRPr>
                    </a:p>
                  </a:txBody>
                  <a:tcPr marL="38793" marR="38793" marT="19396" marB="19396" anchor="ctr"/>
                </a:tc>
                <a:tc>
                  <a:txBody>
                    <a:bodyPr/>
                    <a:lstStyle/>
                    <a:p>
                      <a:pPr fontAlgn="ctr"/>
                      <a:r>
                        <a:rPr lang="it-IT" sz="1600">
                          <a:effectLst/>
                        </a:rPr>
                        <a:t>21 billion</a:t>
                      </a:r>
                    </a:p>
                  </a:txBody>
                  <a:tcPr marL="38793" marR="38793" marT="19396" marB="19396" anchor="ctr"/>
                </a:tc>
                <a:tc>
                  <a:txBody>
                    <a:bodyPr/>
                    <a:lstStyle/>
                    <a:p>
                      <a:pPr fontAlgn="ctr"/>
                      <a:r>
                        <a:rPr lang="it-IT" sz="1600">
                          <a:effectLst/>
                        </a:rPr>
                        <a:t>18 million per year</a:t>
                      </a:r>
                    </a:p>
                  </a:txBody>
                  <a:tcPr marL="38793" marR="38793" marT="19396" marB="19396" anchor="ctr"/>
                </a:tc>
                <a:tc>
                  <a:txBody>
                    <a:bodyPr/>
                    <a:lstStyle/>
                    <a:p>
                      <a:pPr fontAlgn="ctr"/>
                      <a:r>
                        <a:rPr lang="it-IT" sz="1600" dirty="0">
                          <a:effectLst/>
                        </a:rPr>
                        <a:t>100 </a:t>
                      </a:r>
                      <a:r>
                        <a:rPr lang="it-IT" sz="1600" dirty="0" err="1">
                          <a:effectLst/>
                        </a:rPr>
                        <a:t>billion</a:t>
                      </a:r>
                      <a:endParaRPr lang="it-IT" sz="1600" dirty="0">
                        <a:effectLst/>
                      </a:endParaRPr>
                    </a:p>
                  </a:txBody>
                  <a:tcPr marL="38793" marR="38793" marT="19396" marB="19396" anchor="ctr"/>
                </a:tc>
                <a:extLst>
                  <a:ext uri="{0D108BD9-81ED-4DB2-BD59-A6C34878D82A}">
                    <a16:rowId xmlns:a16="http://schemas.microsoft.com/office/drawing/2014/main" val="1890320888"/>
                  </a:ext>
                </a:extLst>
              </a:tr>
              <a:tr h="490554">
                <a:tc>
                  <a:txBody>
                    <a:bodyPr/>
                    <a:lstStyle/>
                    <a:p>
                      <a:pPr fontAlgn="ctr"/>
                      <a:r>
                        <a:rPr lang="it-IT" sz="1600" b="1">
                          <a:effectLst/>
                        </a:rPr>
                        <a:t>Average Trans. Time</a:t>
                      </a:r>
                      <a:endParaRPr lang="it-IT" sz="1600">
                        <a:effectLst/>
                      </a:endParaRPr>
                    </a:p>
                  </a:txBody>
                  <a:tcPr marL="38793" marR="38793" marT="19396" marB="19396" anchor="ctr"/>
                </a:tc>
                <a:tc>
                  <a:txBody>
                    <a:bodyPr/>
                    <a:lstStyle/>
                    <a:p>
                      <a:pPr fontAlgn="ctr"/>
                      <a:r>
                        <a:rPr lang="it-IT" sz="1600">
                          <a:effectLst/>
                        </a:rPr>
                        <a:t>10-minutes</a:t>
                      </a:r>
                    </a:p>
                  </a:txBody>
                  <a:tcPr marL="38793" marR="38793" marT="19396" marB="19396" anchor="ctr"/>
                </a:tc>
                <a:tc>
                  <a:txBody>
                    <a:bodyPr/>
                    <a:lstStyle/>
                    <a:p>
                      <a:pPr fontAlgn="ctr"/>
                      <a:r>
                        <a:rPr lang="it-IT" sz="1600">
                          <a:effectLst/>
                        </a:rPr>
                        <a:t>Up to 14-seconds</a:t>
                      </a:r>
                    </a:p>
                  </a:txBody>
                  <a:tcPr marL="38793" marR="38793" marT="19396" marB="19396" anchor="ctr"/>
                </a:tc>
                <a:tc>
                  <a:txBody>
                    <a:bodyPr/>
                    <a:lstStyle/>
                    <a:p>
                      <a:pPr fontAlgn="ctr"/>
                      <a:r>
                        <a:rPr lang="it-IT" sz="1600" dirty="0">
                          <a:effectLst/>
                        </a:rPr>
                        <a:t>4 seconds</a:t>
                      </a:r>
                    </a:p>
                  </a:txBody>
                  <a:tcPr marL="38793" marR="38793" marT="19396" marB="19396" anchor="ctr"/>
                </a:tc>
                <a:extLst>
                  <a:ext uri="{0D108BD9-81ED-4DB2-BD59-A6C34878D82A}">
                    <a16:rowId xmlns:a16="http://schemas.microsoft.com/office/drawing/2014/main" val="1814536026"/>
                  </a:ext>
                </a:extLst>
              </a:tr>
              <a:tr h="490554">
                <a:tc>
                  <a:txBody>
                    <a:bodyPr/>
                    <a:lstStyle/>
                    <a:p>
                      <a:pPr fontAlgn="ctr"/>
                      <a:r>
                        <a:rPr lang="it-IT" sz="1600" b="1">
                          <a:effectLst/>
                        </a:rPr>
                        <a:t>Transaction Fee</a:t>
                      </a:r>
                      <a:endParaRPr lang="it-IT" sz="1600">
                        <a:effectLst/>
                      </a:endParaRPr>
                    </a:p>
                  </a:txBody>
                  <a:tcPr marL="38793" marR="38793" marT="19396" marB="19396" anchor="ctr"/>
                </a:tc>
                <a:tc>
                  <a:txBody>
                    <a:bodyPr/>
                    <a:lstStyle/>
                    <a:p>
                      <a:pPr fontAlgn="ctr"/>
                      <a:r>
                        <a:rPr lang="it-IT" sz="1600">
                          <a:effectLst/>
                        </a:rPr>
                        <a:t>$40</a:t>
                      </a:r>
                    </a:p>
                  </a:txBody>
                  <a:tcPr marL="38793" marR="38793" marT="19396" marB="19396" anchor="ctr"/>
                </a:tc>
                <a:tc>
                  <a:txBody>
                    <a:bodyPr/>
                    <a:lstStyle/>
                    <a:p>
                      <a:pPr fontAlgn="ctr"/>
                      <a:r>
                        <a:rPr lang="it-IT" sz="1600">
                          <a:effectLst/>
                        </a:rPr>
                        <a:t>$1.13</a:t>
                      </a:r>
                    </a:p>
                  </a:txBody>
                  <a:tcPr marL="38793" marR="38793" marT="19396" marB="19396" anchor="ctr"/>
                </a:tc>
                <a:tc>
                  <a:txBody>
                    <a:bodyPr/>
                    <a:lstStyle/>
                    <a:p>
                      <a:pPr fontAlgn="ctr"/>
                      <a:r>
                        <a:rPr lang="it-IT" sz="1600" dirty="0">
                          <a:effectLst/>
                        </a:rPr>
                        <a:t>$0.004</a:t>
                      </a:r>
                    </a:p>
                  </a:txBody>
                  <a:tcPr marL="38793" marR="38793" marT="19396" marB="19396" anchor="ctr"/>
                </a:tc>
                <a:extLst>
                  <a:ext uri="{0D108BD9-81ED-4DB2-BD59-A6C34878D82A}">
                    <a16:rowId xmlns:a16="http://schemas.microsoft.com/office/drawing/2014/main" val="3013517059"/>
                  </a:ext>
                </a:extLst>
              </a:tr>
            </a:tbl>
          </a:graphicData>
        </a:graphic>
      </p:graphicFrame>
      <p:pic>
        <p:nvPicPr>
          <p:cNvPr id="11" name="Elemento grafico 10" descr="Home contorno">
            <a:hlinkClick r:id="rId2" action="ppaction://hlinksldjump"/>
            <a:extLst>
              <a:ext uri="{FF2B5EF4-FFF2-40B4-BE49-F238E27FC236}">
                <a16:creationId xmlns:a16="http://schemas.microsoft.com/office/drawing/2014/main" id="{A48D7DA3-70E9-4BD2-B126-B02E9083D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592" y="6096000"/>
            <a:ext cx="482352" cy="482352"/>
          </a:xfrm>
          <a:prstGeom prst="rect">
            <a:avLst/>
          </a:prstGeom>
        </p:spPr>
      </p:pic>
    </p:spTree>
    <p:extLst>
      <p:ext uri="{BB962C8B-B14F-4D97-AF65-F5344CB8AC3E}">
        <p14:creationId xmlns:p14="http://schemas.microsoft.com/office/powerpoint/2010/main" val="394548364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put penna 5">
                <a:extLst>
                  <a:ext uri="{FF2B5EF4-FFF2-40B4-BE49-F238E27FC236}">
                    <a16:creationId xmlns:a16="http://schemas.microsoft.com/office/drawing/2014/main" id="{B1A5D97C-139C-4845-9702-CD428D58FB9F}"/>
                  </a:ext>
                </a:extLst>
              </p14:cNvPr>
              <p14:cNvContentPartPr/>
              <p14:nvPr/>
            </p14:nvContentPartPr>
            <p14:xfrm>
              <a:off x="12669600" y="2885680"/>
              <a:ext cx="360" cy="360"/>
            </p14:xfrm>
          </p:contentPart>
        </mc:Choice>
        <mc:Fallback xmlns="">
          <p:pic>
            <p:nvPicPr>
              <p:cNvPr id="6" name="Input penna 5">
                <a:extLst>
                  <a:ext uri="{FF2B5EF4-FFF2-40B4-BE49-F238E27FC236}">
                    <a16:creationId xmlns:a16="http://schemas.microsoft.com/office/drawing/2014/main" id="{B1A5D97C-139C-4845-9702-CD428D58FB9F}"/>
                  </a:ext>
                </a:extLst>
              </p:cNvPr>
              <p:cNvPicPr/>
              <p:nvPr/>
            </p:nvPicPr>
            <p:blipFill>
              <a:blip r:embed="rId8"/>
              <a:stretch>
                <a:fillRect/>
              </a:stretch>
            </p:blipFill>
            <p:spPr>
              <a:xfrm>
                <a:off x="12660600" y="2876680"/>
                <a:ext cx="18000" cy="18000"/>
              </a:xfrm>
              <a:prstGeom prst="rect">
                <a:avLst/>
              </a:prstGeom>
            </p:spPr>
          </p:pic>
        </mc:Fallback>
      </mc:AlternateContent>
      <p:pic>
        <p:nvPicPr>
          <p:cNvPr id="10" name="Immagine 9">
            <a:extLst>
              <a:ext uri="{FF2B5EF4-FFF2-40B4-BE49-F238E27FC236}">
                <a16:creationId xmlns:a16="http://schemas.microsoft.com/office/drawing/2014/main" id="{8D1CBD34-25AA-422A-BC5F-5D11D378C9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0465" y="740939"/>
            <a:ext cx="2850165" cy="2859618"/>
          </a:xfrm>
          <a:prstGeom prst="rect">
            <a:avLst/>
          </a:prstGeom>
        </p:spPr>
      </p:pic>
      <p:pic>
        <p:nvPicPr>
          <p:cNvPr id="12" name="Immagine 11">
            <a:extLst>
              <a:ext uri="{FF2B5EF4-FFF2-40B4-BE49-F238E27FC236}">
                <a16:creationId xmlns:a16="http://schemas.microsoft.com/office/drawing/2014/main" id="{77D26395-3826-48AE-B115-7927D0CF88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72548">
            <a:off x="4540549" y="334972"/>
            <a:ext cx="2884116" cy="2859618"/>
          </a:xfrm>
          <a:prstGeom prst="rect">
            <a:avLst/>
          </a:prstGeom>
        </p:spPr>
      </p:pic>
      <p:pic>
        <p:nvPicPr>
          <p:cNvPr id="14" name="Immagine 13" descr="Immagine che contiene testo, moneta&#10;&#10;Descrizione generata automaticamente">
            <a:extLst>
              <a:ext uri="{FF2B5EF4-FFF2-40B4-BE49-F238E27FC236}">
                <a16:creationId xmlns:a16="http://schemas.microsoft.com/office/drawing/2014/main" id="{DC6EFB7D-ECC1-4EBE-A987-06E3F07A6E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17718">
            <a:off x="7505794" y="976270"/>
            <a:ext cx="2676888" cy="2676888"/>
          </a:xfrm>
          <a:prstGeom prst="rect">
            <a:avLst/>
          </a:prstGeom>
        </p:spPr>
      </p:pic>
      <p:pic>
        <p:nvPicPr>
          <p:cNvPr id="16" name="Elemento grafico 15" descr="Home contorno">
            <a:hlinkClick r:id="rId12" action="ppaction://hlinksldjump"/>
            <a:extLst>
              <a:ext uri="{FF2B5EF4-FFF2-40B4-BE49-F238E27FC236}">
                <a16:creationId xmlns:a16="http://schemas.microsoft.com/office/drawing/2014/main" id="{039691BD-663D-45DD-8B8D-26DE5F99DD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96600" y="6142856"/>
            <a:ext cx="410344" cy="410344"/>
          </a:xfrm>
          <a:prstGeom prst="rect">
            <a:avLst/>
          </a:prstGeom>
        </p:spPr>
      </p:pic>
      <p:sp>
        <p:nvSpPr>
          <p:cNvPr id="2" name="CasellaDiTesto 1">
            <a:extLst>
              <a:ext uri="{FF2B5EF4-FFF2-40B4-BE49-F238E27FC236}">
                <a16:creationId xmlns:a16="http://schemas.microsoft.com/office/drawing/2014/main" id="{789F4114-9728-4023-923F-4EC5778606EA}"/>
              </a:ext>
            </a:extLst>
          </p:cNvPr>
          <p:cNvSpPr txBox="1"/>
          <p:nvPr/>
        </p:nvSpPr>
        <p:spPr>
          <a:xfrm>
            <a:off x="830198" y="74724"/>
            <a:ext cx="3240360" cy="615553"/>
          </a:xfrm>
          <a:prstGeom prst="rect">
            <a:avLst/>
          </a:prstGeom>
          <a:noFill/>
        </p:spPr>
        <p:txBody>
          <a:bodyPr wrap="square" rtlCol="0">
            <a:spAutoFit/>
          </a:bodyPr>
          <a:lstStyle/>
          <a:p>
            <a:r>
              <a:rPr lang="it-IT" sz="3400" dirty="0">
                <a:solidFill>
                  <a:srgbClr val="92D050"/>
                </a:solidFill>
              </a:rPr>
              <a:t>Data Setting</a:t>
            </a:r>
          </a:p>
        </p:txBody>
      </p:sp>
      <p:sp>
        <p:nvSpPr>
          <p:cNvPr id="3" name="Rettangolo con angoli arrotondati 2">
            <a:extLst>
              <a:ext uri="{FF2B5EF4-FFF2-40B4-BE49-F238E27FC236}">
                <a16:creationId xmlns:a16="http://schemas.microsoft.com/office/drawing/2014/main" id="{5EB32A18-71E5-4C05-BE2B-FC89124DA521}"/>
              </a:ext>
            </a:extLst>
          </p:cNvPr>
          <p:cNvSpPr/>
          <p:nvPr/>
        </p:nvSpPr>
        <p:spPr>
          <a:xfrm>
            <a:off x="5020526" y="5392056"/>
            <a:ext cx="2016224" cy="96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400" b="1" i="0" dirty="0">
                <a:solidFill>
                  <a:schemeClr val="tx1"/>
                </a:solidFill>
                <a:effectLst/>
                <a:latin typeface="Courier New" panose="02070309020205020404" pitchFamily="49" charset="0"/>
              </a:rPr>
              <a:t>1387 Records for </a:t>
            </a:r>
            <a:r>
              <a:rPr lang="it-IT" sz="1400" b="1" i="0" dirty="0" err="1">
                <a:solidFill>
                  <a:schemeClr val="tx1"/>
                </a:solidFill>
                <a:effectLst/>
                <a:latin typeface="Courier New" panose="02070309020205020404" pitchFamily="49" charset="0"/>
              </a:rPr>
              <a:t>each</a:t>
            </a:r>
            <a:r>
              <a:rPr lang="it-IT" sz="1400" b="1" i="0" dirty="0">
                <a:solidFill>
                  <a:schemeClr val="tx1"/>
                </a:solidFill>
                <a:effectLst/>
                <a:latin typeface="Courier New" panose="02070309020205020404" pitchFamily="49" charset="0"/>
              </a:rPr>
              <a:t> dataset</a:t>
            </a:r>
            <a:endParaRPr lang="it-IT" sz="1400" b="1" dirty="0">
              <a:solidFill>
                <a:schemeClr val="tx1"/>
              </a:solidFill>
            </a:endParaRPr>
          </a:p>
        </p:txBody>
      </p:sp>
      <p:sp>
        <p:nvSpPr>
          <p:cNvPr id="5" name="Rettangolo con angoli arrotondati 4">
            <a:extLst>
              <a:ext uri="{FF2B5EF4-FFF2-40B4-BE49-F238E27FC236}">
                <a16:creationId xmlns:a16="http://schemas.microsoft.com/office/drawing/2014/main" id="{DB8AB7F1-D827-4EE3-8A98-CA47D8E314B0}"/>
              </a:ext>
            </a:extLst>
          </p:cNvPr>
          <p:cNvSpPr/>
          <p:nvPr/>
        </p:nvSpPr>
        <p:spPr>
          <a:xfrm>
            <a:off x="3680363" y="4077072"/>
            <a:ext cx="4696551" cy="583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b="1" dirty="0"/>
              <a:t>09 November 2017 - 26 August 2021</a:t>
            </a:r>
          </a:p>
        </p:txBody>
      </p:sp>
      <p:cxnSp>
        <p:nvCxnSpPr>
          <p:cNvPr id="8" name="Connettore 2 7">
            <a:extLst>
              <a:ext uri="{FF2B5EF4-FFF2-40B4-BE49-F238E27FC236}">
                <a16:creationId xmlns:a16="http://schemas.microsoft.com/office/drawing/2014/main" id="{EAB39DA5-82B6-45DD-8772-8F1A03FD0E17}"/>
              </a:ext>
            </a:extLst>
          </p:cNvPr>
          <p:cNvCxnSpPr>
            <a:cxnSpLocks/>
            <a:stCxn id="5" idx="2"/>
            <a:endCxn id="3" idx="0"/>
          </p:cNvCxnSpPr>
          <p:nvPr/>
        </p:nvCxnSpPr>
        <p:spPr>
          <a:xfrm flipH="1">
            <a:off x="6028638" y="4660669"/>
            <a:ext cx="1" cy="731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2524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48889F-73D2-420D-A103-6636AB5987A4}"/>
              </a:ext>
            </a:extLst>
          </p:cNvPr>
          <p:cNvSpPr>
            <a:spLocks noGrp="1"/>
          </p:cNvSpPr>
          <p:nvPr>
            <p:ph type="title"/>
          </p:nvPr>
        </p:nvSpPr>
        <p:spPr>
          <a:xfrm>
            <a:off x="623392" y="404664"/>
            <a:ext cx="9144000" cy="304800"/>
          </a:xfrm>
        </p:spPr>
        <p:txBody>
          <a:bodyPr>
            <a:normAutofit fontScale="90000"/>
          </a:bodyPr>
          <a:lstStyle/>
          <a:p>
            <a:r>
              <a:rPr lang="it-IT" dirty="0"/>
              <a:t>Data Exploration</a:t>
            </a:r>
          </a:p>
        </p:txBody>
      </p:sp>
      <p:pic>
        <p:nvPicPr>
          <p:cNvPr id="6" name="Immagine 5" descr="Immagine che contiene testo&#10;&#10;Descrizione generata automaticamente">
            <a:extLst>
              <a:ext uri="{FF2B5EF4-FFF2-40B4-BE49-F238E27FC236}">
                <a16:creationId xmlns:a16="http://schemas.microsoft.com/office/drawing/2014/main" id="{B26DF72C-64AF-4C20-92F9-68A4E16C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3521834"/>
            <a:ext cx="4267200" cy="647700"/>
          </a:xfrm>
          <a:prstGeom prst="rect">
            <a:avLst/>
          </a:prstGeom>
        </p:spPr>
      </p:pic>
      <p:sp>
        <p:nvSpPr>
          <p:cNvPr id="8" name="CasellaDiTesto 7">
            <a:extLst>
              <a:ext uri="{FF2B5EF4-FFF2-40B4-BE49-F238E27FC236}">
                <a16:creationId xmlns:a16="http://schemas.microsoft.com/office/drawing/2014/main" id="{0696CCEC-ED6E-42F1-8E54-44D5B6BCACDF}"/>
              </a:ext>
            </a:extLst>
          </p:cNvPr>
          <p:cNvSpPr txBox="1"/>
          <p:nvPr/>
        </p:nvSpPr>
        <p:spPr>
          <a:xfrm>
            <a:off x="6740747" y="1916832"/>
            <a:ext cx="4752528" cy="1600438"/>
          </a:xfrm>
          <a:prstGeom prst="rect">
            <a:avLst/>
          </a:prstGeom>
          <a:noFill/>
        </p:spPr>
        <p:txBody>
          <a:bodyPr wrap="square">
            <a:spAutoFit/>
          </a:bodyPr>
          <a:lstStyle/>
          <a:p>
            <a:r>
              <a:rPr lang="it-IT" sz="1400" dirty="0"/>
              <a:t>First, I display the trends of the </a:t>
            </a:r>
            <a:r>
              <a:rPr lang="it-IT" sz="1400" dirty="0" err="1"/>
              <a:t>three</a:t>
            </a:r>
            <a:r>
              <a:rPr lang="it-IT" sz="1400" dirty="0"/>
              <a:t> </a:t>
            </a:r>
            <a:r>
              <a:rPr lang="it-IT" sz="1400" dirty="0" err="1"/>
              <a:t>cryptocurrencies</a:t>
            </a:r>
            <a:r>
              <a:rPr lang="it-IT" sz="1400" dirty="0"/>
              <a:t> by scrolling </a:t>
            </a:r>
            <a:r>
              <a:rPr lang="it-IT" sz="1400" dirty="0" err="1"/>
              <a:t>through</a:t>
            </a:r>
            <a:r>
              <a:rPr lang="it-IT" sz="1400" dirty="0"/>
              <a:t> a window of 100 samples and </a:t>
            </a:r>
            <a:r>
              <a:rPr lang="it-IT" sz="1400" dirty="0" err="1"/>
              <a:t>calculating</a:t>
            </a:r>
            <a:r>
              <a:rPr lang="it-IT" sz="1400" dirty="0"/>
              <a:t> </a:t>
            </a:r>
            <a:r>
              <a:rPr lang="it-IT" sz="1400" dirty="0" err="1"/>
              <a:t>each</a:t>
            </a:r>
            <a:r>
              <a:rPr lang="it-IT" sz="1400" dirty="0"/>
              <a:t> time the </a:t>
            </a:r>
            <a:r>
              <a:rPr lang="it-IT" sz="1400" dirty="0" err="1"/>
              <a:t>average</a:t>
            </a:r>
            <a:r>
              <a:rPr lang="it-IT" sz="1400" dirty="0"/>
              <a:t> price of 'Close’.</a:t>
            </a:r>
          </a:p>
          <a:p>
            <a:endParaRPr lang="it-IT" sz="1400" dirty="0"/>
          </a:p>
          <a:p>
            <a:endParaRPr lang="it-IT" sz="1400" dirty="0"/>
          </a:p>
          <a:p>
            <a:r>
              <a:rPr lang="en-US" sz="1400" dirty="0"/>
              <a:t>Then I calculate the 'Capital Market' by multiplying the Open price with the Volume.</a:t>
            </a:r>
            <a:endParaRPr lang="it-IT" sz="1400" dirty="0"/>
          </a:p>
        </p:txBody>
      </p:sp>
      <p:pic>
        <p:nvPicPr>
          <p:cNvPr id="10" name="Immagine 9">
            <a:extLst>
              <a:ext uri="{FF2B5EF4-FFF2-40B4-BE49-F238E27FC236}">
                <a16:creationId xmlns:a16="http://schemas.microsoft.com/office/drawing/2014/main" id="{9BF2EEA9-E382-407B-9D10-965427A5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074267"/>
            <a:ext cx="4464496" cy="457542"/>
          </a:xfrm>
          <a:prstGeom prst="rect">
            <a:avLst/>
          </a:prstGeom>
        </p:spPr>
      </p:pic>
      <p:pic>
        <p:nvPicPr>
          <p:cNvPr id="7" name="Elemento grafico 6" descr="Home contorno">
            <a:hlinkClick r:id="rId5" action="ppaction://hlinksldjump"/>
            <a:extLst>
              <a:ext uri="{FF2B5EF4-FFF2-40B4-BE49-F238E27FC236}">
                <a16:creationId xmlns:a16="http://schemas.microsoft.com/office/drawing/2014/main" id="{1D053AD4-494D-406E-B911-383D949498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pic>
        <p:nvPicPr>
          <p:cNvPr id="9" name="Segnaposto contenuto 4">
            <a:extLst>
              <a:ext uri="{FF2B5EF4-FFF2-40B4-BE49-F238E27FC236}">
                <a16:creationId xmlns:a16="http://schemas.microsoft.com/office/drawing/2014/main" id="{91EB5FC0-81FD-4A11-8743-7F0E3F713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358" y="1700808"/>
            <a:ext cx="4776754" cy="4524918"/>
          </a:xfrm>
          <a:prstGeom prst="rect">
            <a:avLst/>
          </a:prstGeom>
        </p:spPr>
      </p:pic>
    </p:spTree>
    <p:extLst>
      <p:ext uri="{BB962C8B-B14F-4D97-AF65-F5344CB8AC3E}">
        <p14:creationId xmlns:p14="http://schemas.microsoft.com/office/powerpoint/2010/main" val="712613921"/>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3">
            <a:extLst>
              <a:ext uri="{FF2B5EF4-FFF2-40B4-BE49-F238E27FC236}">
                <a16:creationId xmlns:a16="http://schemas.microsoft.com/office/drawing/2014/main" id="{177E164E-7D43-4D22-A396-B9D67F185D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56240" y="2642262"/>
            <a:ext cx="3024338"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Connettore 2 11">
            <a:extLst>
              <a:ext uri="{FF2B5EF4-FFF2-40B4-BE49-F238E27FC236}">
                <a16:creationId xmlns:a16="http://schemas.microsoft.com/office/drawing/2014/main" id="{70094B9E-A6B3-42F6-8AB3-C908D7582E67}"/>
              </a:ext>
            </a:extLst>
          </p:cNvPr>
          <p:cNvCxnSpPr>
            <a:cxnSpLocks/>
          </p:cNvCxnSpPr>
          <p:nvPr/>
        </p:nvCxnSpPr>
        <p:spPr>
          <a:xfrm flipV="1">
            <a:off x="5324651" y="1361844"/>
            <a:ext cx="2632941" cy="372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0BADAB6E-EE76-4106-8056-A18C07A7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5" y="4833416"/>
            <a:ext cx="3024336" cy="1801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Connettore 2 19">
            <a:extLst>
              <a:ext uri="{FF2B5EF4-FFF2-40B4-BE49-F238E27FC236}">
                <a16:creationId xmlns:a16="http://schemas.microsoft.com/office/drawing/2014/main" id="{2D4FB7E3-9700-4B9D-9F52-21D777700721}"/>
              </a:ext>
            </a:extLst>
          </p:cNvPr>
          <p:cNvCxnSpPr>
            <a:cxnSpLocks/>
          </p:cNvCxnSpPr>
          <p:nvPr/>
        </p:nvCxnSpPr>
        <p:spPr>
          <a:xfrm flipV="1">
            <a:off x="5324649" y="3458601"/>
            <a:ext cx="2715567" cy="11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306F5BD5-5E43-4A96-8BA4-6F99C3D08F94}"/>
              </a:ext>
            </a:extLst>
          </p:cNvPr>
          <p:cNvCxnSpPr>
            <a:cxnSpLocks/>
          </p:cNvCxnSpPr>
          <p:nvPr/>
        </p:nvCxnSpPr>
        <p:spPr>
          <a:xfrm>
            <a:off x="5324651" y="5123860"/>
            <a:ext cx="2715565" cy="681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BA0790C7-031E-48A2-ADC9-18C7950B9EC6}"/>
              </a:ext>
            </a:extLst>
          </p:cNvPr>
          <p:cNvSpPr txBox="1"/>
          <p:nvPr/>
        </p:nvSpPr>
        <p:spPr>
          <a:xfrm>
            <a:off x="285935" y="271523"/>
            <a:ext cx="4710032" cy="569387"/>
          </a:xfrm>
          <a:prstGeom prst="rect">
            <a:avLst/>
          </a:prstGeom>
          <a:noFill/>
        </p:spPr>
        <p:txBody>
          <a:bodyPr wrap="square" rtlCol="0">
            <a:spAutoFit/>
          </a:bodyPr>
          <a:lstStyle/>
          <a:p>
            <a:r>
              <a:rPr lang="it-IT" sz="3100" dirty="0">
                <a:solidFill>
                  <a:srgbClr val="92D050"/>
                </a:solidFill>
              </a:rPr>
              <a:t>Data Exploration</a:t>
            </a:r>
          </a:p>
        </p:txBody>
      </p:sp>
      <p:sp>
        <p:nvSpPr>
          <p:cNvPr id="30" name="CasellaDiTesto 29">
            <a:extLst>
              <a:ext uri="{FF2B5EF4-FFF2-40B4-BE49-F238E27FC236}">
                <a16:creationId xmlns:a16="http://schemas.microsoft.com/office/drawing/2014/main" id="{BB39107E-8BED-49DF-8422-9E2AC2AA3E9B}"/>
              </a:ext>
            </a:extLst>
          </p:cNvPr>
          <p:cNvSpPr txBox="1"/>
          <p:nvPr/>
        </p:nvSpPr>
        <p:spPr>
          <a:xfrm>
            <a:off x="3791744" y="5911043"/>
            <a:ext cx="1440160" cy="523220"/>
          </a:xfrm>
          <a:prstGeom prst="rect">
            <a:avLst/>
          </a:prstGeom>
          <a:noFill/>
        </p:spPr>
        <p:txBody>
          <a:bodyPr wrap="square" rtlCol="0">
            <a:spAutoFit/>
          </a:bodyPr>
          <a:lstStyle/>
          <a:p>
            <a:r>
              <a:rPr lang="it-IT" sz="1400" b="1" dirty="0">
                <a:solidFill>
                  <a:schemeClr val="accent1">
                    <a:lumMod val="75000"/>
                  </a:schemeClr>
                </a:solidFill>
              </a:rPr>
              <a:t>1 April 2021 to 26 </a:t>
            </a:r>
            <a:r>
              <a:rPr lang="it-IT" sz="1400" b="1" dirty="0" err="1">
                <a:solidFill>
                  <a:schemeClr val="accent1">
                    <a:lumMod val="75000"/>
                  </a:schemeClr>
                </a:solidFill>
              </a:rPr>
              <a:t>July</a:t>
            </a:r>
            <a:r>
              <a:rPr lang="it-IT" sz="1400" b="1" dirty="0">
                <a:solidFill>
                  <a:schemeClr val="accent1">
                    <a:lumMod val="75000"/>
                  </a:schemeClr>
                </a:solidFill>
              </a:rPr>
              <a:t> 2021</a:t>
            </a:r>
          </a:p>
        </p:txBody>
      </p:sp>
      <p:sp>
        <p:nvSpPr>
          <p:cNvPr id="34" name="CasellaDiTesto 33">
            <a:extLst>
              <a:ext uri="{FF2B5EF4-FFF2-40B4-BE49-F238E27FC236}">
                <a16:creationId xmlns:a16="http://schemas.microsoft.com/office/drawing/2014/main" id="{903B62D4-B0F0-4B39-91EC-CC82CCD2EF81}"/>
              </a:ext>
            </a:extLst>
          </p:cNvPr>
          <p:cNvSpPr txBox="1"/>
          <p:nvPr/>
        </p:nvSpPr>
        <p:spPr>
          <a:xfrm>
            <a:off x="5797891" y="2849851"/>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6 </a:t>
            </a:r>
            <a:r>
              <a:rPr lang="it-IT" sz="1400" dirty="0" err="1"/>
              <a:t>May</a:t>
            </a:r>
            <a:r>
              <a:rPr lang="it-IT" sz="1400" dirty="0"/>
              <a:t> 2021 </a:t>
            </a:r>
          </a:p>
        </p:txBody>
      </p:sp>
      <p:sp>
        <p:nvSpPr>
          <p:cNvPr id="35" name="CasellaDiTesto 34">
            <a:extLst>
              <a:ext uri="{FF2B5EF4-FFF2-40B4-BE49-F238E27FC236}">
                <a16:creationId xmlns:a16="http://schemas.microsoft.com/office/drawing/2014/main" id="{5A228791-4D4F-441B-AB7D-45DEE3EC0611}"/>
              </a:ext>
            </a:extLst>
          </p:cNvPr>
          <p:cNvSpPr txBox="1"/>
          <p:nvPr/>
        </p:nvSpPr>
        <p:spPr>
          <a:xfrm>
            <a:off x="5797891" y="863988"/>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2 </a:t>
            </a:r>
            <a:r>
              <a:rPr lang="it-IT" sz="1400" dirty="0" err="1"/>
              <a:t>September</a:t>
            </a:r>
            <a:r>
              <a:rPr lang="it-IT" sz="1400" dirty="0"/>
              <a:t> 2020 </a:t>
            </a:r>
          </a:p>
        </p:txBody>
      </p:sp>
      <p:sp>
        <p:nvSpPr>
          <p:cNvPr id="36" name="CasellaDiTesto 35">
            <a:extLst>
              <a:ext uri="{FF2B5EF4-FFF2-40B4-BE49-F238E27FC236}">
                <a16:creationId xmlns:a16="http://schemas.microsoft.com/office/drawing/2014/main" id="{86CEC8E8-500E-4279-BAA3-937E853F9FF2}"/>
              </a:ext>
            </a:extLst>
          </p:cNvPr>
          <p:cNvSpPr txBox="1"/>
          <p:nvPr/>
        </p:nvSpPr>
        <p:spPr>
          <a:xfrm>
            <a:off x="5869900" y="4778455"/>
            <a:ext cx="2242325" cy="523220"/>
          </a:xfrm>
          <a:prstGeom prst="rect">
            <a:avLst/>
          </a:prstGeom>
          <a:noFill/>
        </p:spPr>
        <p:txBody>
          <a:bodyPr wrap="square" rtlCol="0">
            <a:spAutoFit/>
          </a:bodyPr>
          <a:lstStyle/>
          <a:p>
            <a:r>
              <a:rPr lang="it-IT" sz="1400" dirty="0"/>
              <a:t>Maximum of Total </a:t>
            </a:r>
            <a:r>
              <a:rPr lang="it-IT" sz="1400" dirty="0" err="1"/>
              <a:t>traded</a:t>
            </a:r>
            <a:r>
              <a:rPr lang="it-IT" sz="1400" dirty="0"/>
              <a:t>: 19 </a:t>
            </a:r>
            <a:r>
              <a:rPr lang="it-IT" sz="1400" dirty="0" err="1"/>
              <a:t>May</a:t>
            </a:r>
            <a:r>
              <a:rPr lang="it-IT" sz="1400" dirty="0"/>
              <a:t> 2021 </a:t>
            </a:r>
          </a:p>
        </p:txBody>
      </p:sp>
      <p:pic>
        <p:nvPicPr>
          <p:cNvPr id="5" name="Segnaposto contenuto 4">
            <a:extLst>
              <a:ext uri="{FF2B5EF4-FFF2-40B4-BE49-F238E27FC236}">
                <a16:creationId xmlns:a16="http://schemas.microsoft.com/office/drawing/2014/main" id="{8AC7A6B0-B1DA-42CD-A683-FCEEB550DF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7369" y="1219364"/>
            <a:ext cx="4776754" cy="4524918"/>
          </a:xfrm>
        </p:spPr>
      </p:pic>
      <p:pic>
        <p:nvPicPr>
          <p:cNvPr id="15" name="Elemento grafico 14" descr="Home contorno">
            <a:hlinkClick r:id="rId5" action="ppaction://hlinksldjump"/>
            <a:extLst>
              <a:ext uri="{FF2B5EF4-FFF2-40B4-BE49-F238E27FC236}">
                <a16:creationId xmlns:a16="http://schemas.microsoft.com/office/drawing/2014/main" id="{4C168422-7A7E-428E-9160-2E89CB509A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24592" y="6096000"/>
            <a:ext cx="482352" cy="482352"/>
          </a:xfrm>
          <a:prstGeom prst="rect">
            <a:avLst/>
          </a:prstGeom>
        </p:spPr>
      </p:pic>
      <p:sp>
        <p:nvSpPr>
          <p:cNvPr id="25" name="Rettangolo 24">
            <a:extLst>
              <a:ext uri="{FF2B5EF4-FFF2-40B4-BE49-F238E27FC236}">
                <a16:creationId xmlns:a16="http://schemas.microsoft.com/office/drawing/2014/main" id="{D026BCFE-DD4C-41E4-908E-B98AB1AC43D6}"/>
              </a:ext>
            </a:extLst>
          </p:cNvPr>
          <p:cNvSpPr/>
          <p:nvPr/>
        </p:nvSpPr>
        <p:spPr>
          <a:xfrm>
            <a:off x="3791744" y="791491"/>
            <a:ext cx="1532907" cy="57724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29F06A5-DE40-4B98-BB88-89E7F5E4223E}"/>
              </a:ext>
            </a:extLst>
          </p:cNvPr>
          <p:cNvPicPr>
            <a:picLocks noChangeAspect="1"/>
          </p:cNvPicPr>
          <p:nvPr/>
        </p:nvPicPr>
        <p:blipFill rotWithShape="1">
          <a:blip r:embed="rId8">
            <a:extLst>
              <a:ext uri="{28A0092B-C50C-407E-A947-70E740481C1C}">
                <a14:useLocalDpi xmlns:a14="http://schemas.microsoft.com/office/drawing/2010/main" val="0"/>
              </a:ext>
            </a:extLst>
          </a:blip>
          <a:srcRect l="6012" r="-1"/>
          <a:stretch/>
        </p:blipFill>
        <p:spPr>
          <a:xfrm>
            <a:off x="8112225" y="228311"/>
            <a:ext cx="3031673" cy="2220153"/>
          </a:xfrm>
          <a:prstGeom prst="rect">
            <a:avLst/>
          </a:prstGeom>
        </p:spPr>
      </p:pic>
    </p:spTree>
    <p:extLst>
      <p:ext uri="{BB962C8B-B14F-4D97-AF65-F5344CB8AC3E}">
        <p14:creationId xmlns:p14="http://schemas.microsoft.com/office/powerpoint/2010/main" val="1425473306"/>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A2660-3968-4044-BDC3-3B273AB001F0}"/>
              </a:ext>
            </a:extLst>
          </p:cNvPr>
          <p:cNvSpPr>
            <a:spLocks noGrp="1"/>
          </p:cNvSpPr>
          <p:nvPr>
            <p:ph type="title"/>
          </p:nvPr>
        </p:nvSpPr>
        <p:spPr>
          <a:xfrm>
            <a:off x="1524000" y="188640"/>
            <a:ext cx="9144000" cy="838200"/>
          </a:xfrm>
        </p:spPr>
        <p:txBody>
          <a:bodyPr/>
          <a:lstStyle/>
          <a:p>
            <a:r>
              <a:rPr lang="it-IT" dirty="0" err="1"/>
              <a:t>Volatility</a:t>
            </a:r>
            <a:endParaRPr lang="it-IT" dirty="0"/>
          </a:p>
        </p:txBody>
      </p:sp>
      <p:sp>
        <p:nvSpPr>
          <p:cNvPr id="9" name="CasellaDiTesto 8">
            <a:extLst>
              <a:ext uri="{FF2B5EF4-FFF2-40B4-BE49-F238E27FC236}">
                <a16:creationId xmlns:a16="http://schemas.microsoft.com/office/drawing/2014/main" id="{0339A8DB-C1A6-42EF-9B3A-625AB3A84309}"/>
              </a:ext>
            </a:extLst>
          </p:cNvPr>
          <p:cNvSpPr txBox="1"/>
          <p:nvPr/>
        </p:nvSpPr>
        <p:spPr>
          <a:xfrm>
            <a:off x="1524000" y="1268760"/>
            <a:ext cx="8952656" cy="1477328"/>
          </a:xfrm>
          <a:prstGeom prst="rect">
            <a:avLst/>
          </a:prstGeom>
          <a:noFill/>
        </p:spPr>
        <p:txBody>
          <a:bodyPr wrap="square">
            <a:spAutoFit/>
          </a:bodyPr>
          <a:lstStyle/>
          <a:p>
            <a:pPr algn="l" fontAlgn="base"/>
            <a:r>
              <a:rPr lang="en-US" i="0" dirty="0">
                <a:effectLst/>
              </a:rPr>
              <a:t>Yang Zang estimator is used as it is independent of the jumps and the drifts in the time series and it’s also based on the assumption that the pricing is continuous . </a:t>
            </a:r>
          </a:p>
          <a:p>
            <a:pPr fontAlgn="base"/>
            <a:r>
              <a:rPr lang="en-US" i="0" dirty="0">
                <a:effectLst/>
              </a:rPr>
              <a:t>Yang Zang Rolling Volatility with window size = 30 and period = 365</a:t>
            </a:r>
          </a:p>
          <a:p>
            <a:pPr algn="l" fontAlgn="base"/>
            <a:endParaRPr lang="en-US" i="0" dirty="0">
              <a:effectLst/>
            </a:endParaRPr>
          </a:p>
          <a:p>
            <a:pPr algn="l" fontAlgn="base"/>
            <a:endParaRPr lang="en-US" i="0" dirty="0">
              <a:effectLst/>
            </a:endParaRPr>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0CC572D4-C5E6-4206-B102-660B24F5843A}"/>
                  </a:ext>
                </a:extLst>
              </p:cNvPr>
              <p:cNvSpPr txBox="1"/>
              <p:nvPr/>
            </p:nvSpPr>
            <p:spPr>
              <a:xfrm>
                <a:off x="4187788" y="2351397"/>
                <a:ext cx="3816424"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tx1"/>
                          </a:solidFill>
                          <a:latin typeface="Cambria Math" panose="02040503050406030204" pitchFamily="18" charset="0"/>
                        </a:rPr>
                        <m:t>𝜎</m:t>
                      </m:r>
                      <m:r>
                        <a:rPr lang="pt-BR" i="1" smtClean="0">
                          <a:solidFill>
                            <a:schemeClr val="tx1"/>
                          </a:solidFill>
                          <a:latin typeface="Cambria Math" panose="02040503050406030204" pitchFamily="18" charset="0"/>
                        </a:rPr>
                        <m:t>=</m:t>
                      </m:r>
                      <m:rad>
                        <m:radPr>
                          <m:degHide m:val="on"/>
                          <m:ctrlPr>
                            <a:rPr lang="pt-BR" i="1" smtClean="0">
                              <a:solidFill>
                                <a:schemeClr val="tx1"/>
                              </a:solidFill>
                              <a:latin typeface="Cambria Math" panose="02040503050406030204" pitchFamily="18" charset="0"/>
                            </a:rPr>
                          </m:ctrlPr>
                        </m:radPr>
                        <m:deg/>
                        <m:e>
                          <m:f>
                            <m:fPr>
                              <m:ctrlPr>
                                <a:rPr lang="pt-BR" i="1" smtClean="0">
                                  <a:solidFill>
                                    <a:schemeClr val="tx1"/>
                                  </a:solidFill>
                                  <a:latin typeface="Cambria Math" panose="02040503050406030204" pitchFamily="18" charset="0"/>
                                </a:rPr>
                              </m:ctrlPr>
                            </m:fPr>
                            <m:num>
                              <m:r>
                                <a:rPr lang="pt-BR" i="1" smtClean="0">
                                  <a:solidFill>
                                    <a:schemeClr val="tx1"/>
                                  </a:solidFill>
                                  <a:latin typeface="Cambria Math" panose="02040503050406030204" pitchFamily="18" charset="0"/>
                                </a:rPr>
                                <m:t>1</m:t>
                              </m:r>
                            </m:num>
                            <m:den>
                              <m:r>
                                <a:rPr lang="pt-BR" i="1" smtClean="0">
                                  <a:solidFill>
                                    <a:schemeClr val="tx1"/>
                                  </a:solidFill>
                                  <a:latin typeface="Cambria Math" panose="02040503050406030204" pitchFamily="18" charset="0"/>
                                </a:rPr>
                                <m:t>𝑛</m:t>
                              </m:r>
                            </m:den>
                          </m:f>
                          <m:nary>
                            <m:naryPr>
                              <m:chr m:val="∑"/>
                              <m:limLoc m:val="undOvr"/>
                              <m:grow m:val="on"/>
                              <m:ctrlPr>
                                <a:rPr lang="pt-BR" i="1" smtClean="0">
                                  <a:solidFill>
                                    <a:schemeClr val="tx1"/>
                                  </a:solidFill>
                                  <a:latin typeface="Cambria Math" panose="02040503050406030204" pitchFamily="18" charset="0"/>
                                </a:rPr>
                              </m:ctrlPr>
                            </m:naryPr>
                            <m:sub>
                              <m:r>
                                <a:rPr lang="pt-BR" i="1" smtClean="0">
                                  <a:solidFill>
                                    <a:schemeClr val="tx1"/>
                                  </a:solidFill>
                                  <a:latin typeface="Cambria Math" panose="02040503050406030204" pitchFamily="18" charset="0"/>
                                </a:rPr>
                                <m:t>𝑖</m:t>
                              </m:r>
                              <m:r>
                                <a:rPr lang="pt-BR" i="1" smtClean="0">
                                  <a:solidFill>
                                    <a:schemeClr val="tx1"/>
                                  </a:solidFill>
                                  <a:latin typeface="Cambria Math" panose="02040503050406030204" pitchFamily="18" charset="0"/>
                                </a:rPr>
                                <m:t>=1</m:t>
                              </m:r>
                            </m:sub>
                            <m:sup>
                              <m:r>
                                <a:rPr lang="pt-BR" i="1" smtClean="0">
                                  <a:solidFill>
                                    <a:schemeClr val="tx1"/>
                                  </a:solidFill>
                                  <a:latin typeface="Cambria Math" panose="02040503050406030204" pitchFamily="18" charset="0"/>
                                </a:rPr>
                                <m:t>𝑛</m:t>
                              </m:r>
                            </m:sup>
                            <m:e>
                              <m:sSup>
                                <m:sSupPr>
                                  <m:ctrlPr>
                                    <a:rPr lang="pt-BR" i="1" smtClean="0">
                                      <a:solidFill>
                                        <a:schemeClr val="tx1"/>
                                      </a:solidFill>
                                      <a:latin typeface="Cambria Math" panose="02040503050406030204" pitchFamily="18" charset="0"/>
                                    </a:rPr>
                                  </m:ctrlPr>
                                </m:sSupPr>
                                <m:e>
                                  <m:d>
                                    <m:dPr>
                                      <m:ctrlPr>
                                        <a:rPr lang="pt-BR" i="1" smtClean="0">
                                          <a:solidFill>
                                            <a:schemeClr val="tx1"/>
                                          </a:solidFill>
                                          <a:latin typeface="Cambria Math" panose="02040503050406030204" pitchFamily="18" charset="0"/>
                                        </a:rPr>
                                      </m:ctrlPr>
                                    </m:dPr>
                                    <m:e>
                                      <m:sSub>
                                        <m:sSubPr>
                                          <m:ctrlPr>
                                            <a:rPr lang="pt-BR"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𝑥</m:t>
                                          </m:r>
                                        </m:e>
                                        <m:sub>
                                          <m:r>
                                            <a:rPr lang="pt-BR" i="1" smtClean="0">
                                              <a:solidFill>
                                                <a:schemeClr val="tx1"/>
                                              </a:solidFill>
                                              <a:latin typeface="Cambria Math" panose="02040503050406030204" pitchFamily="18" charset="0"/>
                                            </a:rPr>
                                            <m:t>𝑖</m:t>
                                          </m:r>
                                        </m:sub>
                                      </m:sSub>
                                      <m:r>
                                        <a:rPr lang="pt-BR" i="1" smtClean="0">
                                          <a:solidFill>
                                            <a:schemeClr val="tx1"/>
                                          </a:solidFill>
                                          <a:latin typeface="Cambria Math" panose="02040503050406030204" pitchFamily="18" charset="0"/>
                                        </a:rPr>
                                        <m:t>−</m:t>
                                      </m:r>
                                      <m:acc>
                                        <m:accPr>
                                          <m:chr m:val="̅"/>
                                          <m:ctrlPr>
                                            <a:rPr lang="pt-BR" i="1" smtClean="0">
                                              <a:solidFill>
                                                <a:schemeClr val="tx1"/>
                                              </a:solidFill>
                                              <a:latin typeface="Cambria Math" panose="02040503050406030204" pitchFamily="18" charset="0"/>
                                            </a:rPr>
                                          </m:ctrlPr>
                                        </m:accPr>
                                        <m:e>
                                          <m:r>
                                            <a:rPr lang="pt-BR" i="1" smtClean="0">
                                              <a:solidFill>
                                                <a:schemeClr val="tx1"/>
                                              </a:solidFill>
                                              <a:latin typeface="Cambria Math" panose="02040503050406030204" pitchFamily="18" charset="0"/>
                                            </a:rPr>
                                            <m:t>𝑥</m:t>
                                          </m:r>
                                        </m:e>
                                      </m:acc>
                                    </m:e>
                                  </m:d>
                                </m:e>
                                <m:sup>
                                  <m:r>
                                    <a:rPr lang="pt-BR" i="1" smtClean="0">
                                      <a:solidFill>
                                        <a:schemeClr val="tx1"/>
                                      </a:solidFill>
                                      <a:latin typeface="Cambria Math" panose="02040503050406030204" pitchFamily="18" charset="0"/>
                                    </a:rPr>
                                    <m:t>2</m:t>
                                  </m:r>
                                </m:sup>
                              </m:sSup>
                            </m:e>
                          </m:nary>
                        </m:e>
                      </m:rad>
                    </m:oMath>
                  </m:oMathPara>
                </a14:m>
                <a:endParaRPr lang="it-IT" dirty="0">
                  <a:solidFill>
                    <a:schemeClr val="tx1"/>
                  </a:solidFill>
                </a:endParaRPr>
              </a:p>
            </p:txBody>
          </p:sp>
        </mc:Choice>
        <mc:Fallback>
          <p:sp>
            <p:nvSpPr>
              <p:cNvPr id="11" name="CasellaDiTesto 10">
                <a:extLst>
                  <a:ext uri="{FF2B5EF4-FFF2-40B4-BE49-F238E27FC236}">
                    <a16:creationId xmlns:a16="http://schemas.microsoft.com/office/drawing/2014/main" id="{0CC572D4-C5E6-4206-B102-660B24F5843A}"/>
                  </a:ext>
                </a:extLst>
              </p:cNvPr>
              <p:cNvSpPr txBox="1">
                <a:spLocks noRot="1" noChangeAspect="1" noMove="1" noResize="1" noEditPoints="1" noAdjustHandles="1" noChangeArrowheads="1" noChangeShapeType="1" noTextEdit="1"/>
              </p:cNvSpPr>
              <p:nvPr/>
            </p:nvSpPr>
            <p:spPr>
              <a:xfrm>
                <a:off x="4187788" y="2351397"/>
                <a:ext cx="3816424" cy="1077603"/>
              </a:xfrm>
              <a:prstGeom prst="rect">
                <a:avLst/>
              </a:prstGeom>
              <a:blipFill>
                <a:blip r:embed="rId2"/>
                <a:stretch>
                  <a:fillRect/>
                </a:stretch>
              </a:blipFill>
            </p:spPr>
            <p:txBody>
              <a:bodyPr/>
              <a:lstStyle/>
              <a:p>
                <a:r>
                  <a:rPr lang="it-IT">
                    <a:noFill/>
                  </a:rPr>
                  <a:t> </a:t>
                </a:r>
              </a:p>
            </p:txBody>
          </p:sp>
        </mc:Fallback>
      </mc:AlternateContent>
      <p:pic>
        <p:nvPicPr>
          <p:cNvPr id="13" name="Elemento grafico 12" descr="Home contorno">
            <a:hlinkClick r:id="rId3" action="ppaction://hlinksldjump"/>
            <a:extLst>
              <a:ext uri="{FF2B5EF4-FFF2-40B4-BE49-F238E27FC236}">
                <a16:creationId xmlns:a16="http://schemas.microsoft.com/office/drawing/2014/main" id="{20AB0ED9-0633-481E-BA17-B99274B1DF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6D2DF396-B180-43BB-9A4F-CAF670C5D7C7}"/>
              </a:ext>
            </a:extLst>
          </p:cNvPr>
          <p:cNvPicPr>
            <a:picLocks noChangeAspect="1"/>
          </p:cNvPicPr>
          <p:nvPr/>
        </p:nvPicPr>
        <p:blipFill rotWithShape="1">
          <a:blip r:embed="rId6">
            <a:extLst>
              <a:ext uri="{28A0092B-C50C-407E-A947-70E740481C1C}">
                <a14:useLocalDpi xmlns:a14="http://schemas.microsoft.com/office/drawing/2010/main" val="0"/>
              </a:ext>
            </a:extLst>
          </a:blip>
          <a:srcRect b="54347"/>
          <a:stretch/>
        </p:blipFill>
        <p:spPr>
          <a:xfrm>
            <a:off x="2102618" y="3972835"/>
            <a:ext cx="7986764" cy="1077603"/>
          </a:xfrm>
          <a:prstGeom prst="rect">
            <a:avLst/>
          </a:prstGeom>
        </p:spPr>
      </p:pic>
    </p:spTree>
    <p:extLst>
      <p:ext uri="{BB962C8B-B14F-4D97-AF65-F5344CB8AC3E}">
        <p14:creationId xmlns:p14="http://schemas.microsoft.com/office/powerpoint/2010/main" val="3151798861"/>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84F0CA-3574-4507-8059-41C27E6338C9}"/>
              </a:ext>
            </a:extLst>
          </p:cNvPr>
          <p:cNvSpPr>
            <a:spLocks noGrp="1"/>
          </p:cNvSpPr>
          <p:nvPr>
            <p:ph type="title"/>
          </p:nvPr>
        </p:nvSpPr>
        <p:spPr>
          <a:xfrm>
            <a:off x="1524000" y="116632"/>
            <a:ext cx="9144000" cy="739552"/>
          </a:xfrm>
        </p:spPr>
        <p:txBody>
          <a:bodyPr/>
          <a:lstStyle/>
          <a:p>
            <a:r>
              <a:rPr lang="it-IT" dirty="0"/>
              <a:t>GJR-GARCH </a:t>
            </a:r>
            <a:r>
              <a:rPr lang="it-IT" dirty="0" err="1"/>
              <a:t>Implementation</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8ABD883A-67EB-471F-9019-E6E729AB79EE}"/>
                  </a:ext>
                </a:extLst>
              </p:cNvPr>
              <p:cNvSpPr>
                <a:spLocks noGrp="1"/>
              </p:cNvSpPr>
              <p:nvPr>
                <p:ph idx="1"/>
              </p:nvPr>
            </p:nvSpPr>
            <p:spPr>
              <a:xfrm>
                <a:off x="1524000" y="1124744"/>
                <a:ext cx="9144000" cy="4267200"/>
              </a:xfrm>
            </p:spPr>
            <p:txBody>
              <a:bodyPr>
                <a:normAutofit/>
              </a:bodyPr>
              <a:lstStyle/>
              <a:p>
                <a:pPr marL="0" indent="0">
                  <a:spcBef>
                    <a:spcPts val="200"/>
                  </a:spcBef>
                  <a:buNone/>
                </a:pPr>
                <a:r>
                  <a:rPr lang="en-US" sz="1400" dirty="0">
                    <a:solidFill>
                      <a:schemeClr val="tx1"/>
                    </a:solidFill>
                  </a:rPr>
                  <a:t>GJR-GARCH(</a:t>
                </a:r>
                <a:r>
                  <a:rPr lang="en-US" sz="1400" dirty="0" err="1">
                    <a:solidFill>
                      <a:schemeClr val="tx1"/>
                    </a:solidFill>
                  </a:rPr>
                  <a:t>p,q</a:t>
                </a:r>
                <a:r>
                  <a:rPr lang="en-US" sz="1400" dirty="0">
                    <a:solidFill>
                      <a:schemeClr val="tx1"/>
                    </a:solidFill>
                  </a:rPr>
                  <a:t>) model is built where value of p=1 and q=1. Scaled volatility values are then passed through this model for fitting. To generate the rolling forecast volatility, alpha, beta, gamma and omega values obtained from the GJR-GARCH model fitting are required. These values are fetched from the summary of the fitting. Next step in implementation is to solve the GJR-GARCH for each available record and obtain its forecasted volatility based on its t-1 lag value. Thus the GJR-GARCH model is denoted by the formula:</a:t>
                </a:r>
              </a:p>
              <a:p>
                <a:pPr marL="0" indent="0">
                  <a:spcBef>
                    <a:spcPts val="200"/>
                  </a:spcBef>
                  <a:buNone/>
                </a:pPr>
                <a:endParaRPr lang="en-US" sz="1400" dirty="0">
                  <a:solidFill>
                    <a:schemeClr val="tx1"/>
                  </a:solidFill>
                </a:endParaRPr>
              </a:p>
              <a:p>
                <a:pPr marL="0" indent="0">
                  <a:spcBef>
                    <a:spcPts val="200"/>
                  </a:spcBef>
                  <a:buNone/>
                </a:pPr>
                <a:endParaRPr lang="en-US" sz="1400" dirty="0">
                  <a:solidFill>
                    <a:schemeClr val="tx1"/>
                  </a:solidFill>
                  <a:latin typeface="Cambria Math" panose="02040503050406030204" pitchFamily="18" charset="0"/>
                </a:endParaRPr>
              </a:p>
              <a:p>
                <a:pPr marL="0" indent="0">
                  <a:spcBef>
                    <a:spcPts val="200"/>
                  </a:spcBef>
                  <a:buNone/>
                </a:pPr>
                <a14:m>
                  <m:oMathPara xmlns:m="http://schemas.openxmlformats.org/officeDocument/2006/math">
                    <m:oMathParaPr>
                      <m:jc m:val="centerGroup"/>
                    </m:oMathParaPr>
                    <m:oMath xmlns:m="http://schemas.openxmlformats.org/officeDocument/2006/math">
                      <m:sSubSup>
                        <m:sSubSupPr>
                          <m:ctrlPr>
                            <a:rPr lang="it-IT" sz="1600" i="1" dirty="0" smtClean="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𝑤</m:t>
                      </m:r>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𝛼</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𝛽</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𝜎</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𝛾</m:t>
                      </m:r>
                      <m:sSubSup>
                        <m:sSubSupPr>
                          <m:ctrlPr>
                            <a:rPr lang="it-IT" sz="1600" i="1" dirty="0">
                              <a:solidFill>
                                <a:schemeClr val="tx1"/>
                              </a:solidFill>
                              <a:latin typeface="Cambria Math" panose="02040503050406030204" pitchFamily="18" charset="0"/>
                            </a:rPr>
                          </m:ctrlPr>
                        </m:sSubSup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up>
                          <m:r>
                            <a:rPr lang="it-IT" sz="1600" i="0" dirty="0">
                              <a:solidFill>
                                <a:schemeClr val="tx1"/>
                              </a:solidFill>
                              <a:latin typeface="Cambria Math" panose="02040503050406030204" pitchFamily="18" charset="0"/>
                            </a:rPr>
                            <m:t>2</m:t>
                          </m:r>
                        </m:sup>
                      </m:sSubSup>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r>
                  <a:rPr lang="it-IT" sz="1600" dirty="0" err="1">
                    <a:solidFill>
                      <a:schemeClr val="tx1"/>
                    </a:solidFill>
                  </a:rPr>
                  <a:t>Where</a:t>
                </a:r>
                <a:r>
                  <a:rPr lang="it-IT" sz="1600" dirty="0">
                    <a:solidFill>
                      <a:schemeClr val="tx1"/>
                    </a:solidFill>
                  </a:rPr>
                  <a:t>:</a:t>
                </a:r>
              </a:p>
              <a:p>
                <a:pPr marL="0" indent="0" algn="ctr">
                  <a:spcBef>
                    <a:spcPts val="200"/>
                  </a:spcBef>
                  <a:buNone/>
                </a:pPr>
                <a:endParaRPr lang="it-IT" sz="1600" dirty="0">
                  <a:solidFill>
                    <a:schemeClr val="tx1"/>
                  </a:solidFill>
                </a:endParaRPr>
              </a:p>
              <a:p>
                <a:pPr marL="0" indent="0">
                  <a:spcBef>
                    <a:spcPts val="200"/>
                  </a:spcBef>
                  <a:buNone/>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𝜖</m:t>
                          </m:r>
                        </m:e>
                        <m:sub>
                          <m:r>
                            <a:rPr lang="en-US" sz="1600" i="1" smtClean="0">
                              <a:solidFill>
                                <a:schemeClr val="tx1"/>
                              </a:solidFill>
                              <a:latin typeface="Cambria Math" panose="02040503050406030204" pitchFamily="18" charset="0"/>
                            </a:rPr>
                            <m:t>𝑡</m:t>
                          </m:r>
                        </m:sub>
                      </m:sSub>
                      <m:r>
                        <a:rPr lang="en-US" sz="160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𝜎</m:t>
                          </m:r>
                        </m:e>
                        <m:sub>
                          <m:r>
                            <a:rPr lang="en-US" sz="1600" i="1" smtClean="0">
                              <a:solidFill>
                                <a:schemeClr val="tx1"/>
                              </a:solidFill>
                              <a:latin typeface="Cambria Math" panose="02040503050406030204" pitchFamily="18" charset="0"/>
                            </a:rPr>
                            <m:t>𝑡</m:t>
                          </m:r>
                        </m:sub>
                      </m:sSub>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rPr>
                            <m:t>𝑧</m:t>
                          </m:r>
                        </m:e>
                        <m:sub>
                          <m:r>
                            <a:rPr lang="en-US" sz="1600" i="1" smtClean="0">
                              <a:solidFill>
                                <a:schemeClr val="tx1"/>
                              </a:solidFill>
                              <a:latin typeface="Cambria Math" panose="02040503050406030204" pitchFamily="18" charset="0"/>
                            </a:rPr>
                            <m:t>𝑡</m:t>
                          </m:r>
                        </m:sub>
                      </m:sSub>
                    </m:oMath>
                  </m:oMathPara>
                </a14:m>
                <a:endParaRPr lang="it-IT" sz="1600" dirty="0">
                  <a:solidFill>
                    <a:schemeClr val="tx1"/>
                  </a:solidFill>
                </a:endParaRPr>
              </a:p>
              <a:p>
                <a:pPr marL="0" indent="0">
                  <a:spcBef>
                    <a:spcPts val="200"/>
                  </a:spcBef>
                  <a:buNone/>
                </a:pPr>
                <a:endParaRPr lang="it-IT" sz="1600" dirty="0">
                  <a:solidFill>
                    <a:schemeClr val="tx1"/>
                  </a:solidFill>
                </a:endParaRPr>
              </a:p>
              <a:p>
                <a:pPr marL="0" indent="0" algn="ctr">
                  <a:spcBef>
                    <a:spcPts val="200"/>
                  </a:spcBef>
                  <a:buNone/>
                </a:pPr>
                <a14:m>
                  <m:oMathPara xmlns:m="http://schemas.openxmlformats.org/officeDocument/2006/math">
                    <m:oMathParaPr>
                      <m:jc m:val="centerGroup"/>
                    </m:oMathParaPr>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m:t>
                      </m:r>
                      <m:r>
                        <a:rPr lang="it-IT" sz="1600" i="1" dirty="0">
                          <a:solidFill>
                            <a:schemeClr val="tx1"/>
                          </a:solidFill>
                          <a:latin typeface="Cambria Math" panose="02040503050406030204" pitchFamily="18" charset="0"/>
                        </a:rPr>
                        <m:t>𝑂</m:t>
                      </m:r>
                      <m:r>
                        <a:rPr lang="it-IT" sz="1600" b="0" i="1" dirty="0" smtClean="0">
                          <a:solidFill>
                            <a:schemeClr val="tx1"/>
                          </a:solidFill>
                          <a:latin typeface="Cambria Math" panose="02040503050406030204" pitchFamily="18" charset="0"/>
                        </a:rPr>
                        <m:t> </m:t>
                      </m:r>
                      <m:r>
                        <a:rPr lang="it-IT" sz="1600" b="0" i="0" dirty="0" smtClean="0">
                          <a:solidFill>
                            <a:schemeClr val="tx1"/>
                          </a:solidFill>
                          <a:latin typeface="Cambria Math" panose="02040503050406030204" pitchFamily="18" charset="0"/>
                        </a:rPr>
                        <m:t> </m:t>
                      </m:r>
                      <m:r>
                        <m:rPr>
                          <m:sty m:val="p"/>
                        </m:rPr>
                        <a:rPr lang="it-IT" sz="1600" b="0" i="0" dirty="0" smtClean="0">
                          <a:solidFill>
                            <a:schemeClr val="tx1"/>
                          </a:solidFill>
                          <a:latin typeface="Cambria Math" panose="02040503050406030204" pitchFamily="18" charset="0"/>
                        </a:rPr>
                        <m:t>if</m:t>
                      </m:r>
                      <m:r>
                        <a:rPr lang="it-IT" sz="1600" b="0" i="0" dirty="0" smtClean="0">
                          <a:solidFill>
                            <a:schemeClr val="tx1"/>
                          </a:solidFill>
                          <a:latin typeface="Cambria Math" panose="02040503050406030204" pitchFamily="18" charset="0"/>
                        </a:rPr>
                        <m:t> </m:t>
                      </m:r>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≥0</m:t>
                      </m:r>
                    </m:oMath>
                  </m:oMathPara>
                </a14:m>
                <a:endParaRPr lang="it-IT" sz="1600" dirty="0">
                  <a:solidFill>
                    <a:schemeClr val="tx1"/>
                  </a:solidFill>
                </a:endParaRPr>
              </a:p>
              <a:p>
                <a:pPr marL="0" indent="0" algn="ctr">
                  <a:spcBef>
                    <a:spcPts val="200"/>
                  </a:spcBef>
                  <a:buNone/>
                </a:pPr>
                <a:r>
                  <a:rPr lang="it-IT" sz="1600" dirty="0">
                    <a:solidFill>
                      <a:schemeClr val="tx1"/>
                    </a:solidFill>
                  </a:rPr>
                  <a:t>And</a:t>
                </a:r>
              </a:p>
              <a:p>
                <a:pPr marL="0" indent="0" algn="ctr">
                  <a:spcBef>
                    <a:spcPts val="200"/>
                  </a:spcBef>
                  <a:buNone/>
                </a:pPr>
                <a:endParaRPr lang="it-IT" sz="1600" dirty="0">
                  <a:solidFill>
                    <a:schemeClr val="tx1"/>
                  </a:solidFill>
                </a:endParaRPr>
              </a:p>
              <a:p>
                <a:pPr marL="0" indent="0" algn="ctr">
                  <a:spcBef>
                    <a:spcPts val="200"/>
                  </a:spcBef>
                  <a:buNone/>
                </a:pPr>
                <a14:m>
                  <m:oMath xmlns:m="http://schemas.openxmlformats.org/officeDocument/2006/math">
                    <m:sSub>
                      <m:sSubPr>
                        <m:ctrlPr>
                          <a:rPr lang="it-IT" sz="1600" i="1" dirty="0" smtClean="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𝐼</m:t>
                        </m:r>
                      </m:e>
                      <m:sub>
                        <m:r>
                          <a:rPr lang="it-IT" sz="1600" i="1" dirty="0">
                            <a:solidFill>
                              <a:schemeClr val="tx1"/>
                            </a:solidFill>
                            <a:latin typeface="Cambria Math" panose="02040503050406030204" pitchFamily="18" charset="0"/>
                          </a:rPr>
                          <m:t>𝑡</m:t>
                        </m:r>
                        <m:r>
                          <a:rPr lang="it-IT" sz="1600" i="0" dirty="0">
                            <a:solidFill>
                              <a:schemeClr val="tx1"/>
                            </a:solidFill>
                            <a:latin typeface="Cambria Math" panose="02040503050406030204" pitchFamily="18" charset="0"/>
                          </a:rPr>
                          <m:t>−1</m:t>
                        </m:r>
                      </m:sub>
                    </m:sSub>
                    <m:r>
                      <a:rPr lang="it-IT" sz="1600" i="0" dirty="0">
                        <a:solidFill>
                          <a:schemeClr val="tx1"/>
                        </a:solidFill>
                        <a:latin typeface="Cambria Math" panose="02040503050406030204" pitchFamily="18" charset="0"/>
                      </a:rPr>
                      <m:t>=1</m:t>
                    </m:r>
                  </m:oMath>
                </a14:m>
                <a:r>
                  <a:rPr lang="it-IT" sz="1600" dirty="0">
                    <a:solidFill>
                      <a:schemeClr val="tx1"/>
                    </a:solidFill>
                  </a:rPr>
                  <a:t> if </a:t>
                </a:r>
                <a14:m>
                  <m:oMath xmlns:m="http://schemas.openxmlformats.org/officeDocument/2006/math">
                    <m:sSub>
                      <m:sSubPr>
                        <m:ctrlPr>
                          <a:rPr lang="it-IT" sz="1600" i="1" dirty="0">
                            <a:solidFill>
                              <a:schemeClr val="tx1"/>
                            </a:solidFill>
                            <a:latin typeface="Cambria Math" panose="02040503050406030204" pitchFamily="18" charset="0"/>
                          </a:rPr>
                        </m:ctrlPr>
                      </m:sSubPr>
                      <m:e>
                        <m:r>
                          <a:rPr lang="it-IT" sz="1600" i="1" dirty="0">
                            <a:solidFill>
                              <a:schemeClr val="tx1"/>
                            </a:solidFill>
                            <a:latin typeface="Cambria Math" panose="02040503050406030204" pitchFamily="18" charset="0"/>
                          </a:rPr>
                          <m:t>𝜖</m:t>
                        </m:r>
                      </m:e>
                      <m:sub>
                        <m:r>
                          <a:rPr lang="it-IT" sz="1600" i="1" dirty="0">
                            <a:solidFill>
                              <a:schemeClr val="tx1"/>
                            </a:solidFill>
                            <a:latin typeface="Cambria Math" panose="02040503050406030204" pitchFamily="18" charset="0"/>
                          </a:rPr>
                          <m:t>𝑡</m:t>
                        </m:r>
                        <m:r>
                          <a:rPr lang="it-IT" sz="1600" dirty="0">
                            <a:solidFill>
                              <a:schemeClr val="tx1"/>
                            </a:solidFill>
                            <a:latin typeface="Cambria Math" panose="02040503050406030204" pitchFamily="18" charset="0"/>
                          </a:rPr>
                          <m:t>−1</m:t>
                        </m:r>
                      </m:sub>
                    </m:sSub>
                    <m:r>
                      <a:rPr lang="it-IT" sz="1600" b="0" i="0" dirty="0" smtClean="0">
                        <a:solidFill>
                          <a:schemeClr val="tx1"/>
                        </a:solidFill>
                        <a:latin typeface="Cambria Math" panose="02040503050406030204" pitchFamily="18" charset="0"/>
                      </a:rPr>
                      <m:t>&lt;</m:t>
                    </m:r>
                    <m:r>
                      <a:rPr lang="it-IT" sz="1600" dirty="0">
                        <a:solidFill>
                          <a:schemeClr val="tx1"/>
                        </a:solidFill>
                        <a:latin typeface="Cambria Math" panose="02040503050406030204" pitchFamily="18" charset="0"/>
                      </a:rPr>
                      <m:t>0</m:t>
                    </m:r>
                  </m:oMath>
                </a14:m>
                <a:endParaRPr lang="it-IT" sz="1600" dirty="0">
                  <a:solidFill>
                    <a:schemeClr val="tx1"/>
                  </a:solidFill>
                </a:endParaRPr>
              </a:p>
              <a:p>
                <a:pPr marL="0" indent="0" algn="ctr">
                  <a:spcBef>
                    <a:spcPts val="200"/>
                  </a:spcBef>
                  <a:buNone/>
                </a:pPr>
                <a:endParaRPr lang="it-IT" sz="1600" dirty="0">
                  <a:solidFill>
                    <a:schemeClr val="tx1"/>
                  </a:solidFill>
                </a:endParaRPr>
              </a:p>
              <a:p>
                <a:pPr marL="0" indent="0" algn="ctr">
                  <a:spcBef>
                    <a:spcPts val="200"/>
                  </a:spcBef>
                  <a:buNone/>
                </a:pPr>
                <a:endParaRPr lang="it-IT" sz="1600" dirty="0">
                  <a:solidFill>
                    <a:schemeClr val="tx1"/>
                  </a:solidFill>
                </a:endParaRPr>
              </a:p>
            </p:txBody>
          </p:sp>
        </mc:Choice>
        <mc:Fallback xmlns="">
          <p:sp>
            <p:nvSpPr>
              <p:cNvPr id="3" name="Segnaposto contenuto 2">
                <a:extLst>
                  <a:ext uri="{FF2B5EF4-FFF2-40B4-BE49-F238E27FC236}">
                    <a16:creationId xmlns:a16="http://schemas.microsoft.com/office/drawing/2014/main" id="{8ABD883A-67EB-471F-9019-E6E729AB79EE}"/>
                  </a:ext>
                </a:extLst>
              </p:cNvPr>
              <p:cNvSpPr>
                <a:spLocks noGrp="1" noRot="1" noChangeAspect="1" noMove="1" noResize="1" noEditPoints="1" noAdjustHandles="1" noChangeArrowheads="1" noChangeShapeType="1" noTextEdit="1"/>
              </p:cNvSpPr>
              <p:nvPr>
                <p:ph idx="1"/>
              </p:nvPr>
            </p:nvSpPr>
            <p:spPr>
              <a:xfrm>
                <a:off x="1524000" y="1124744"/>
                <a:ext cx="9144000" cy="4267200"/>
              </a:xfrm>
              <a:blipFill>
                <a:blip r:embed="rId2"/>
                <a:stretch>
                  <a:fillRect l="-200" t="-714"/>
                </a:stretch>
              </a:blipFill>
            </p:spPr>
            <p:txBody>
              <a:bodyPr/>
              <a:lstStyle/>
              <a:p>
                <a:r>
                  <a:rPr lang="it-IT">
                    <a:noFill/>
                  </a:rPr>
                  <a:t> </a:t>
                </a:r>
              </a:p>
            </p:txBody>
          </p:sp>
        </mc:Fallback>
      </mc:AlternateContent>
      <p:pic>
        <p:nvPicPr>
          <p:cNvPr id="5" name="Elemento grafico 4" descr="Home contorno">
            <a:hlinkClick r:id="rId3" action="ppaction://hlinksldjump"/>
            <a:extLst>
              <a:ext uri="{FF2B5EF4-FFF2-40B4-BE49-F238E27FC236}">
                <a16:creationId xmlns:a16="http://schemas.microsoft.com/office/drawing/2014/main" id="{F0ECB2CE-520C-42DE-92B3-1E7C4A8D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6600" y="6142856"/>
            <a:ext cx="410344" cy="410344"/>
          </a:xfrm>
          <a:prstGeom prst="rect">
            <a:avLst/>
          </a:prstGeom>
        </p:spPr>
      </p:pic>
    </p:spTree>
    <p:extLst>
      <p:ext uri="{BB962C8B-B14F-4D97-AF65-F5344CB8AC3E}">
        <p14:creationId xmlns:p14="http://schemas.microsoft.com/office/powerpoint/2010/main" val="494189667"/>
      </p:ext>
    </p:extLst>
  </p:cSld>
  <p:clrMapOvr>
    <a:masterClrMapping/>
  </p:clrMapOvr>
  <p:transition>
    <p:wipe/>
  </p:transition>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Presentazione professionale con schema di circuito (widescreen)</Template>
  <TotalTime>15218</TotalTime>
  <Words>1900</Words>
  <Application>Microsoft Office PowerPoint</Application>
  <PresentationFormat>Widescreen</PresentationFormat>
  <Paragraphs>241</Paragraphs>
  <Slides>20</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Cambria Math</vt:lpstr>
      <vt:lpstr>Candara</vt:lpstr>
      <vt:lpstr>Consolas</vt:lpstr>
      <vt:lpstr>Courier New</vt:lpstr>
      <vt:lpstr>Informatica 16x9</vt:lpstr>
      <vt:lpstr>Top 3 Cryptocurrencies Analysis and Volatility prediction with hybrid LSTM-GARCH model</vt:lpstr>
      <vt:lpstr>Question and Objectives</vt:lpstr>
      <vt:lpstr>Methodology</vt:lpstr>
      <vt:lpstr>Business Understanding</vt:lpstr>
      <vt:lpstr>Presentazione standard di PowerPoint</vt:lpstr>
      <vt:lpstr>Data Exploration</vt:lpstr>
      <vt:lpstr>Presentazione standard di PowerPoint</vt:lpstr>
      <vt:lpstr>Volatility</vt:lpstr>
      <vt:lpstr>GJR-GARCH Implementation</vt:lpstr>
      <vt:lpstr>LSTM Implementation</vt:lpstr>
      <vt:lpstr>Presentazione standard di PowerPoint</vt:lpstr>
      <vt:lpstr>Bitcoin Results</vt:lpstr>
      <vt:lpstr>Evaluation for Bitcoin</vt:lpstr>
      <vt:lpstr>Ethereum Results</vt:lpstr>
      <vt:lpstr>Evaluation for Ethereum</vt:lpstr>
      <vt:lpstr>Ripple Results</vt:lpstr>
      <vt:lpstr>Evaluation for Ripple</vt:lpstr>
      <vt:lpstr>Conclusion</vt:lpstr>
      <vt:lpstr>Presentazione standard di PowerPoint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Cryptocurrencies Analysis and price prediction with LSTM</dc:title>
  <dc:creator>Zarmina Ursino - zarmina.ursino@studio.unibo.it</dc:creator>
  <cp:lastModifiedBy>Zarmina Ursino - zarmina.ursino@studio.unibo.it</cp:lastModifiedBy>
  <cp:revision>68</cp:revision>
  <dcterms:created xsi:type="dcterms:W3CDTF">2022-02-10T16:47:05Z</dcterms:created>
  <dcterms:modified xsi:type="dcterms:W3CDTF">2022-03-09T13:34:49Z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